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71" r:id="rId14"/>
    <p:sldId id="269" r:id="rId15"/>
  </p:sldIdLst>
  <p:sldSz cx="12192000" cy="6858000"/>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5F5F"/>
    <a:srgbClr val="E5E5E5"/>
    <a:srgbClr val="F6F6F6"/>
    <a:srgbClr val="4D4D4D"/>
    <a:srgbClr val="005AA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589E7D0-4664-4BD6-A001-0B71CAD78D4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9" name="Picture 8" descr="A picture containing umbrella, drawing&#10;&#10;Description automatically generated">
            <a:extLst>
              <a:ext uri="{FF2B5EF4-FFF2-40B4-BE49-F238E27FC236}">
                <a16:creationId xmlns:a16="http://schemas.microsoft.com/office/drawing/2014/main" id="{348ABD2F-14C4-480D-BBC0-535290A763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554664" y="824204"/>
            <a:ext cx="1149653" cy="567414"/>
          </a:xfrm>
          <a:prstGeom prst="rect">
            <a:avLst/>
          </a:prstGeom>
        </p:spPr>
      </p:pic>
    </p:spTree>
    <p:extLst>
      <p:ext uri="{BB962C8B-B14F-4D97-AF65-F5344CB8AC3E}">
        <p14:creationId xmlns:p14="http://schemas.microsoft.com/office/powerpoint/2010/main" val="1763309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0A547-7A86-4291-B185-C48FD5F362F7}"/>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B31CA285-6EB3-472E-AD8F-6372267F258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7E51F18-0E52-4B7F-8557-11252C59560F}"/>
              </a:ext>
            </a:extLst>
          </p:cNvPr>
          <p:cNvSpPr>
            <a:spLocks noGrp="1"/>
          </p:cNvSpPr>
          <p:nvPr>
            <p:ph type="dt" sz="half" idx="10"/>
          </p:nvPr>
        </p:nvSpPr>
        <p:spPr/>
        <p:txBody>
          <a:bodyPr/>
          <a:lstStyle/>
          <a:p>
            <a:fld id="{B8DF5BE5-74D7-4C37-B964-8D17897B35EA}" type="datetimeFigureOut">
              <a:rPr lang="en-AU" smtClean="0"/>
              <a:t>14/03/2020</a:t>
            </a:fld>
            <a:endParaRPr lang="en-AU"/>
          </a:p>
        </p:txBody>
      </p:sp>
      <p:sp>
        <p:nvSpPr>
          <p:cNvPr id="5" name="Footer Placeholder 4">
            <a:extLst>
              <a:ext uri="{FF2B5EF4-FFF2-40B4-BE49-F238E27FC236}">
                <a16:creationId xmlns:a16="http://schemas.microsoft.com/office/drawing/2014/main" id="{A4A3E393-E23D-435B-A66F-C45CA7AD507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C069C58-6857-4438-90E6-EF556ED24EBF}"/>
              </a:ext>
            </a:extLst>
          </p:cNvPr>
          <p:cNvSpPr>
            <a:spLocks noGrp="1"/>
          </p:cNvSpPr>
          <p:nvPr>
            <p:ph type="sldNum" sz="quarter" idx="12"/>
          </p:nvPr>
        </p:nvSpPr>
        <p:spPr/>
        <p:txBody>
          <a:bodyPr/>
          <a:lstStyle/>
          <a:p>
            <a:fld id="{45A52D2C-5703-4CD1-A330-9FCAF0239E08}" type="slidenum">
              <a:rPr lang="en-AU" smtClean="0"/>
              <a:t>‹#›</a:t>
            </a:fld>
            <a:endParaRPr lang="en-AU"/>
          </a:p>
        </p:txBody>
      </p:sp>
    </p:spTree>
    <p:extLst>
      <p:ext uri="{BB962C8B-B14F-4D97-AF65-F5344CB8AC3E}">
        <p14:creationId xmlns:p14="http://schemas.microsoft.com/office/powerpoint/2010/main" val="111769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CEA5BA-BCB4-45CD-BE1A-F9C15F5FBEB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BE09D5CB-3B00-4C51-859B-1A126AC47F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9E809AD-EFC5-4579-B028-D6475C199BDA}"/>
              </a:ext>
            </a:extLst>
          </p:cNvPr>
          <p:cNvSpPr>
            <a:spLocks noGrp="1"/>
          </p:cNvSpPr>
          <p:nvPr>
            <p:ph type="dt" sz="half" idx="10"/>
          </p:nvPr>
        </p:nvSpPr>
        <p:spPr/>
        <p:txBody>
          <a:bodyPr/>
          <a:lstStyle/>
          <a:p>
            <a:fld id="{B8DF5BE5-74D7-4C37-B964-8D17897B35EA}" type="datetimeFigureOut">
              <a:rPr lang="en-AU" smtClean="0"/>
              <a:t>14/03/2020</a:t>
            </a:fld>
            <a:endParaRPr lang="en-AU"/>
          </a:p>
        </p:txBody>
      </p:sp>
      <p:sp>
        <p:nvSpPr>
          <p:cNvPr id="5" name="Footer Placeholder 4">
            <a:extLst>
              <a:ext uri="{FF2B5EF4-FFF2-40B4-BE49-F238E27FC236}">
                <a16:creationId xmlns:a16="http://schemas.microsoft.com/office/drawing/2014/main" id="{C5489E18-F277-43AB-BF20-2D81C19019A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F77926E-45CA-4D81-BBF7-1C9F0791E80B}"/>
              </a:ext>
            </a:extLst>
          </p:cNvPr>
          <p:cNvSpPr>
            <a:spLocks noGrp="1"/>
          </p:cNvSpPr>
          <p:nvPr>
            <p:ph type="sldNum" sz="quarter" idx="12"/>
          </p:nvPr>
        </p:nvSpPr>
        <p:spPr/>
        <p:txBody>
          <a:bodyPr/>
          <a:lstStyle/>
          <a:p>
            <a:fld id="{45A52D2C-5703-4CD1-A330-9FCAF0239E08}" type="slidenum">
              <a:rPr lang="en-AU" smtClean="0"/>
              <a:t>‹#›</a:t>
            </a:fld>
            <a:endParaRPr lang="en-AU"/>
          </a:p>
        </p:txBody>
      </p:sp>
    </p:spTree>
    <p:extLst>
      <p:ext uri="{BB962C8B-B14F-4D97-AF65-F5344CB8AC3E}">
        <p14:creationId xmlns:p14="http://schemas.microsoft.com/office/powerpoint/2010/main" val="2143678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19F74-F9E8-4D12-8C33-47AB77F349E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6A421F40-79EF-46FF-95AD-8D4737B19B8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28BDC08-A82C-4C8D-A9D6-BD71BD885C3C}"/>
              </a:ext>
            </a:extLst>
          </p:cNvPr>
          <p:cNvSpPr>
            <a:spLocks noGrp="1"/>
          </p:cNvSpPr>
          <p:nvPr>
            <p:ph type="dt" sz="half" idx="10"/>
          </p:nvPr>
        </p:nvSpPr>
        <p:spPr/>
        <p:txBody>
          <a:bodyPr/>
          <a:lstStyle/>
          <a:p>
            <a:fld id="{B8DF5BE5-74D7-4C37-B964-8D17897B35EA}" type="datetimeFigureOut">
              <a:rPr lang="en-AU" smtClean="0"/>
              <a:t>14/03/2020</a:t>
            </a:fld>
            <a:endParaRPr lang="en-AU"/>
          </a:p>
        </p:txBody>
      </p:sp>
      <p:sp>
        <p:nvSpPr>
          <p:cNvPr id="5" name="Footer Placeholder 4">
            <a:extLst>
              <a:ext uri="{FF2B5EF4-FFF2-40B4-BE49-F238E27FC236}">
                <a16:creationId xmlns:a16="http://schemas.microsoft.com/office/drawing/2014/main" id="{06D41473-DADF-44FC-B395-341E329DA4E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FE53A3A-FF4B-4C7D-8FFE-B722591134D5}"/>
              </a:ext>
            </a:extLst>
          </p:cNvPr>
          <p:cNvSpPr>
            <a:spLocks noGrp="1"/>
          </p:cNvSpPr>
          <p:nvPr>
            <p:ph type="sldNum" sz="quarter" idx="12"/>
          </p:nvPr>
        </p:nvSpPr>
        <p:spPr/>
        <p:txBody>
          <a:bodyPr/>
          <a:lstStyle/>
          <a:p>
            <a:fld id="{45A52D2C-5703-4CD1-A330-9FCAF0239E08}" type="slidenum">
              <a:rPr lang="en-AU" smtClean="0"/>
              <a:t>‹#›</a:t>
            </a:fld>
            <a:endParaRPr lang="en-AU"/>
          </a:p>
        </p:txBody>
      </p:sp>
    </p:spTree>
    <p:extLst>
      <p:ext uri="{BB962C8B-B14F-4D97-AF65-F5344CB8AC3E}">
        <p14:creationId xmlns:p14="http://schemas.microsoft.com/office/powerpoint/2010/main" val="3553928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74AB2-4E23-4C57-B1E4-6E93D9FD02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5F4C909A-E660-4CFA-AC11-257BAA7D9C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005DA0-B949-454A-A255-03E6C6C5B10B}"/>
              </a:ext>
            </a:extLst>
          </p:cNvPr>
          <p:cNvSpPr>
            <a:spLocks noGrp="1"/>
          </p:cNvSpPr>
          <p:nvPr>
            <p:ph type="dt" sz="half" idx="10"/>
          </p:nvPr>
        </p:nvSpPr>
        <p:spPr/>
        <p:txBody>
          <a:bodyPr/>
          <a:lstStyle/>
          <a:p>
            <a:fld id="{B8DF5BE5-74D7-4C37-B964-8D17897B35EA}" type="datetimeFigureOut">
              <a:rPr lang="en-AU" smtClean="0"/>
              <a:t>14/03/2020</a:t>
            </a:fld>
            <a:endParaRPr lang="en-AU"/>
          </a:p>
        </p:txBody>
      </p:sp>
      <p:sp>
        <p:nvSpPr>
          <p:cNvPr id="5" name="Footer Placeholder 4">
            <a:extLst>
              <a:ext uri="{FF2B5EF4-FFF2-40B4-BE49-F238E27FC236}">
                <a16:creationId xmlns:a16="http://schemas.microsoft.com/office/drawing/2014/main" id="{66432F2E-69A2-40A1-8793-E4ADADBBA9E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19C822D-A8D8-4414-9571-32E81A71A6F3}"/>
              </a:ext>
            </a:extLst>
          </p:cNvPr>
          <p:cNvSpPr>
            <a:spLocks noGrp="1"/>
          </p:cNvSpPr>
          <p:nvPr>
            <p:ph type="sldNum" sz="quarter" idx="12"/>
          </p:nvPr>
        </p:nvSpPr>
        <p:spPr/>
        <p:txBody>
          <a:bodyPr/>
          <a:lstStyle/>
          <a:p>
            <a:fld id="{45A52D2C-5703-4CD1-A330-9FCAF0239E08}" type="slidenum">
              <a:rPr lang="en-AU" smtClean="0"/>
              <a:t>‹#›</a:t>
            </a:fld>
            <a:endParaRPr lang="en-AU"/>
          </a:p>
        </p:txBody>
      </p:sp>
    </p:spTree>
    <p:extLst>
      <p:ext uri="{BB962C8B-B14F-4D97-AF65-F5344CB8AC3E}">
        <p14:creationId xmlns:p14="http://schemas.microsoft.com/office/powerpoint/2010/main" val="3987693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7BABF-5D71-45EC-AF10-4C3AA9CB1E19}"/>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6351E35A-F8C6-493E-BA52-455E7811E00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BA698761-6A25-4DCF-AE66-72A32C3BD8D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B02EE1D2-709C-4642-9B2C-E3C3E683EE5A}"/>
              </a:ext>
            </a:extLst>
          </p:cNvPr>
          <p:cNvSpPr>
            <a:spLocks noGrp="1"/>
          </p:cNvSpPr>
          <p:nvPr>
            <p:ph type="dt" sz="half" idx="10"/>
          </p:nvPr>
        </p:nvSpPr>
        <p:spPr/>
        <p:txBody>
          <a:bodyPr/>
          <a:lstStyle/>
          <a:p>
            <a:fld id="{B8DF5BE5-74D7-4C37-B964-8D17897B35EA}" type="datetimeFigureOut">
              <a:rPr lang="en-AU" smtClean="0"/>
              <a:t>14/03/2020</a:t>
            </a:fld>
            <a:endParaRPr lang="en-AU"/>
          </a:p>
        </p:txBody>
      </p:sp>
      <p:sp>
        <p:nvSpPr>
          <p:cNvPr id="6" name="Footer Placeholder 5">
            <a:extLst>
              <a:ext uri="{FF2B5EF4-FFF2-40B4-BE49-F238E27FC236}">
                <a16:creationId xmlns:a16="http://schemas.microsoft.com/office/drawing/2014/main" id="{C352568C-369B-450B-961B-65F2F6C0350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427A1E-971E-45E8-ADE6-A58F166F8D89}"/>
              </a:ext>
            </a:extLst>
          </p:cNvPr>
          <p:cNvSpPr>
            <a:spLocks noGrp="1"/>
          </p:cNvSpPr>
          <p:nvPr>
            <p:ph type="sldNum" sz="quarter" idx="12"/>
          </p:nvPr>
        </p:nvSpPr>
        <p:spPr/>
        <p:txBody>
          <a:bodyPr/>
          <a:lstStyle/>
          <a:p>
            <a:fld id="{45A52D2C-5703-4CD1-A330-9FCAF0239E08}" type="slidenum">
              <a:rPr lang="en-AU" smtClean="0"/>
              <a:t>‹#›</a:t>
            </a:fld>
            <a:endParaRPr lang="en-AU"/>
          </a:p>
        </p:txBody>
      </p:sp>
    </p:spTree>
    <p:extLst>
      <p:ext uri="{BB962C8B-B14F-4D97-AF65-F5344CB8AC3E}">
        <p14:creationId xmlns:p14="http://schemas.microsoft.com/office/powerpoint/2010/main" val="287865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5C5C3-7054-43DC-B71E-8015A47033D4}"/>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6252AA82-270B-4DEF-A2B6-37267A64EE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726D4D-15E5-43C6-B56B-7001B9FE9D0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C43E954-82C3-4B3E-B257-5AE3F7B0DD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59357A-1585-4CE0-BB90-1323297697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17CEFCC4-C386-4EC8-9B46-C6D13EB6930F}"/>
              </a:ext>
            </a:extLst>
          </p:cNvPr>
          <p:cNvSpPr>
            <a:spLocks noGrp="1"/>
          </p:cNvSpPr>
          <p:nvPr>
            <p:ph type="dt" sz="half" idx="10"/>
          </p:nvPr>
        </p:nvSpPr>
        <p:spPr/>
        <p:txBody>
          <a:bodyPr/>
          <a:lstStyle/>
          <a:p>
            <a:fld id="{B8DF5BE5-74D7-4C37-B964-8D17897B35EA}" type="datetimeFigureOut">
              <a:rPr lang="en-AU" smtClean="0"/>
              <a:t>14/03/2020</a:t>
            </a:fld>
            <a:endParaRPr lang="en-AU"/>
          </a:p>
        </p:txBody>
      </p:sp>
      <p:sp>
        <p:nvSpPr>
          <p:cNvPr id="8" name="Footer Placeholder 7">
            <a:extLst>
              <a:ext uri="{FF2B5EF4-FFF2-40B4-BE49-F238E27FC236}">
                <a16:creationId xmlns:a16="http://schemas.microsoft.com/office/drawing/2014/main" id="{6D248D01-2C98-4C46-AD5B-BEE1D6750048}"/>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247E3798-257F-4014-A738-C8DD3662FA6A}"/>
              </a:ext>
            </a:extLst>
          </p:cNvPr>
          <p:cNvSpPr>
            <a:spLocks noGrp="1"/>
          </p:cNvSpPr>
          <p:nvPr>
            <p:ph type="sldNum" sz="quarter" idx="12"/>
          </p:nvPr>
        </p:nvSpPr>
        <p:spPr/>
        <p:txBody>
          <a:bodyPr/>
          <a:lstStyle/>
          <a:p>
            <a:fld id="{45A52D2C-5703-4CD1-A330-9FCAF0239E08}" type="slidenum">
              <a:rPr lang="en-AU" smtClean="0"/>
              <a:t>‹#›</a:t>
            </a:fld>
            <a:endParaRPr lang="en-AU"/>
          </a:p>
        </p:txBody>
      </p:sp>
    </p:spTree>
    <p:extLst>
      <p:ext uri="{BB962C8B-B14F-4D97-AF65-F5344CB8AC3E}">
        <p14:creationId xmlns:p14="http://schemas.microsoft.com/office/powerpoint/2010/main" val="3998086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502D0-C3EA-4A1E-BF10-5F81168DECA9}"/>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C561A3DA-E796-4E63-888E-AD537B7FDD46}"/>
              </a:ext>
            </a:extLst>
          </p:cNvPr>
          <p:cNvSpPr>
            <a:spLocks noGrp="1"/>
          </p:cNvSpPr>
          <p:nvPr>
            <p:ph type="dt" sz="half" idx="10"/>
          </p:nvPr>
        </p:nvSpPr>
        <p:spPr/>
        <p:txBody>
          <a:bodyPr/>
          <a:lstStyle/>
          <a:p>
            <a:fld id="{B8DF5BE5-74D7-4C37-B964-8D17897B35EA}" type="datetimeFigureOut">
              <a:rPr lang="en-AU" smtClean="0"/>
              <a:t>14/03/2020</a:t>
            </a:fld>
            <a:endParaRPr lang="en-AU"/>
          </a:p>
        </p:txBody>
      </p:sp>
      <p:sp>
        <p:nvSpPr>
          <p:cNvPr id="4" name="Footer Placeholder 3">
            <a:extLst>
              <a:ext uri="{FF2B5EF4-FFF2-40B4-BE49-F238E27FC236}">
                <a16:creationId xmlns:a16="http://schemas.microsoft.com/office/drawing/2014/main" id="{BF13EA6F-8FDF-4D3E-A287-CEA8B2677AED}"/>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BB786A07-D6A1-44BC-8689-3F069F5E8AAA}"/>
              </a:ext>
            </a:extLst>
          </p:cNvPr>
          <p:cNvSpPr>
            <a:spLocks noGrp="1"/>
          </p:cNvSpPr>
          <p:nvPr>
            <p:ph type="sldNum" sz="quarter" idx="12"/>
          </p:nvPr>
        </p:nvSpPr>
        <p:spPr/>
        <p:txBody>
          <a:bodyPr/>
          <a:lstStyle/>
          <a:p>
            <a:fld id="{45A52D2C-5703-4CD1-A330-9FCAF0239E08}" type="slidenum">
              <a:rPr lang="en-AU" smtClean="0"/>
              <a:t>‹#›</a:t>
            </a:fld>
            <a:endParaRPr lang="en-AU"/>
          </a:p>
        </p:txBody>
      </p:sp>
    </p:spTree>
    <p:extLst>
      <p:ext uri="{BB962C8B-B14F-4D97-AF65-F5344CB8AC3E}">
        <p14:creationId xmlns:p14="http://schemas.microsoft.com/office/powerpoint/2010/main" val="2169792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6D7EA9E-27E3-41A1-A929-E9C734905695}"/>
              </a:ext>
            </a:extLst>
          </p:cNvPr>
          <p:cNvSpPr>
            <a:spLocks noGrp="1"/>
          </p:cNvSpPr>
          <p:nvPr>
            <p:ph type="dt" sz="half" idx="10"/>
          </p:nvPr>
        </p:nvSpPr>
        <p:spPr/>
        <p:txBody>
          <a:bodyPr/>
          <a:lstStyle/>
          <a:p>
            <a:fld id="{B8DF5BE5-74D7-4C37-B964-8D17897B35EA}" type="datetimeFigureOut">
              <a:rPr lang="en-AU" smtClean="0"/>
              <a:t>14/03/2020</a:t>
            </a:fld>
            <a:endParaRPr lang="en-AU"/>
          </a:p>
        </p:txBody>
      </p:sp>
      <p:sp>
        <p:nvSpPr>
          <p:cNvPr id="3" name="Footer Placeholder 2">
            <a:extLst>
              <a:ext uri="{FF2B5EF4-FFF2-40B4-BE49-F238E27FC236}">
                <a16:creationId xmlns:a16="http://schemas.microsoft.com/office/drawing/2014/main" id="{CC2E0C5E-DC6A-4822-A3B6-83CA2465877B}"/>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704AD54A-6DE9-4269-8819-E9A6501ED0A6}"/>
              </a:ext>
            </a:extLst>
          </p:cNvPr>
          <p:cNvSpPr>
            <a:spLocks noGrp="1"/>
          </p:cNvSpPr>
          <p:nvPr>
            <p:ph type="sldNum" sz="quarter" idx="12"/>
          </p:nvPr>
        </p:nvSpPr>
        <p:spPr/>
        <p:txBody>
          <a:bodyPr/>
          <a:lstStyle/>
          <a:p>
            <a:fld id="{45A52D2C-5703-4CD1-A330-9FCAF0239E08}" type="slidenum">
              <a:rPr lang="en-AU" smtClean="0"/>
              <a:t>‹#›</a:t>
            </a:fld>
            <a:endParaRPr lang="en-AU"/>
          </a:p>
        </p:txBody>
      </p:sp>
    </p:spTree>
    <p:extLst>
      <p:ext uri="{BB962C8B-B14F-4D97-AF65-F5344CB8AC3E}">
        <p14:creationId xmlns:p14="http://schemas.microsoft.com/office/powerpoint/2010/main" val="212099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4B044-4B0B-40FF-89F1-75C1794B58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13D2F6A1-231E-49C5-BF6C-2CA142EE57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0E09FB74-CA97-4263-8490-A7995BE603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75EFF9-4546-4952-845A-1D784DB5D812}"/>
              </a:ext>
            </a:extLst>
          </p:cNvPr>
          <p:cNvSpPr>
            <a:spLocks noGrp="1"/>
          </p:cNvSpPr>
          <p:nvPr>
            <p:ph type="dt" sz="half" idx="10"/>
          </p:nvPr>
        </p:nvSpPr>
        <p:spPr/>
        <p:txBody>
          <a:bodyPr/>
          <a:lstStyle/>
          <a:p>
            <a:fld id="{B8DF5BE5-74D7-4C37-B964-8D17897B35EA}" type="datetimeFigureOut">
              <a:rPr lang="en-AU" smtClean="0"/>
              <a:t>14/03/2020</a:t>
            </a:fld>
            <a:endParaRPr lang="en-AU"/>
          </a:p>
        </p:txBody>
      </p:sp>
      <p:sp>
        <p:nvSpPr>
          <p:cNvPr id="6" name="Footer Placeholder 5">
            <a:extLst>
              <a:ext uri="{FF2B5EF4-FFF2-40B4-BE49-F238E27FC236}">
                <a16:creationId xmlns:a16="http://schemas.microsoft.com/office/drawing/2014/main" id="{7A7EEFF3-3F40-4AB2-B40E-2B6C33DCC13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748364E0-25D6-4393-B803-070F32975D8C}"/>
              </a:ext>
            </a:extLst>
          </p:cNvPr>
          <p:cNvSpPr>
            <a:spLocks noGrp="1"/>
          </p:cNvSpPr>
          <p:nvPr>
            <p:ph type="sldNum" sz="quarter" idx="12"/>
          </p:nvPr>
        </p:nvSpPr>
        <p:spPr/>
        <p:txBody>
          <a:bodyPr/>
          <a:lstStyle/>
          <a:p>
            <a:fld id="{45A52D2C-5703-4CD1-A330-9FCAF0239E08}" type="slidenum">
              <a:rPr lang="en-AU" smtClean="0"/>
              <a:t>‹#›</a:t>
            </a:fld>
            <a:endParaRPr lang="en-AU"/>
          </a:p>
        </p:txBody>
      </p:sp>
    </p:spTree>
    <p:extLst>
      <p:ext uri="{BB962C8B-B14F-4D97-AF65-F5344CB8AC3E}">
        <p14:creationId xmlns:p14="http://schemas.microsoft.com/office/powerpoint/2010/main" val="1307351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E43AB-C08F-4042-90B2-2E16954754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CA8E443E-C28E-4EB0-88F2-7EBA78243C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3F34C7F0-117A-448C-8E5C-5F7515A5F5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EBFF0B-468D-470D-9961-89D54ED3B6A8}"/>
              </a:ext>
            </a:extLst>
          </p:cNvPr>
          <p:cNvSpPr>
            <a:spLocks noGrp="1"/>
          </p:cNvSpPr>
          <p:nvPr>
            <p:ph type="dt" sz="half" idx="10"/>
          </p:nvPr>
        </p:nvSpPr>
        <p:spPr/>
        <p:txBody>
          <a:bodyPr/>
          <a:lstStyle/>
          <a:p>
            <a:fld id="{B8DF5BE5-74D7-4C37-B964-8D17897B35EA}" type="datetimeFigureOut">
              <a:rPr lang="en-AU" smtClean="0"/>
              <a:t>14/03/2020</a:t>
            </a:fld>
            <a:endParaRPr lang="en-AU"/>
          </a:p>
        </p:txBody>
      </p:sp>
      <p:sp>
        <p:nvSpPr>
          <p:cNvPr id="6" name="Footer Placeholder 5">
            <a:extLst>
              <a:ext uri="{FF2B5EF4-FFF2-40B4-BE49-F238E27FC236}">
                <a16:creationId xmlns:a16="http://schemas.microsoft.com/office/drawing/2014/main" id="{6CA74BD7-3786-4ECC-9415-244ED546C676}"/>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9FC00D65-6143-446C-8C39-D4B7B8FDA785}"/>
              </a:ext>
            </a:extLst>
          </p:cNvPr>
          <p:cNvSpPr>
            <a:spLocks noGrp="1"/>
          </p:cNvSpPr>
          <p:nvPr>
            <p:ph type="sldNum" sz="quarter" idx="12"/>
          </p:nvPr>
        </p:nvSpPr>
        <p:spPr/>
        <p:txBody>
          <a:bodyPr/>
          <a:lstStyle/>
          <a:p>
            <a:fld id="{45A52D2C-5703-4CD1-A330-9FCAF0239E08}" type="slidenum">
              <a:rPr lang="en-AU" smtClean="0"/>
              <a:t>‹#›</a:t>
            </a:fld>
            <a:endParaRPr lang="en-AU"/>
          </a:p>
        </p:txBody>
      </p:sp>
    </p:spTree>
    <p:extLst>
      <p:ext uri="{BB962C8B-B14F-4D97-AF65-F5344CB8AC3E}">
        <p14:creationId xmlns:p14="http://schemas.microsoft.com/office/powerpoint/2010/main" val="432309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3F830E-DEF7-41A3-8DB5-783DB64726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1C8036E6-27C4-4ED2-80BD-8772614D37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7A588EF-A4DE-4041-BA8D-8B9CE501E1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DF5BE5-74D7-4C37-B964-8D17897B35EA}" type="datetimeFigureOut">
              <a:rPr lang="en-AU" smtClean="0"/>
              <a:t>14/03/2020</a:t>
            </a:fld>
            <a:endParaRPr lang="en-AU"/>
          </a:p>
        </p:txBody>
      </p:sp>
      <p:sp>
        <p:nvSpPr>
          <p:cNvPr id="5" name="Footer Placeholder 4">
            <a:extLst>
              <a:ext uri="{FF2B5EF4-FFF2-40B4-BE49-F238E27FC236}">
                <a16:creationId xmlns:a16="http://schemas.microsoft.com/office/drawing/2014/main" id="{5C6112F7-2343-4EAA-941B-1C74F29657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99F56925-3805-42D7-A9AA-B47004EFBD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A52D2C-5703-4CD1-A330-9FCAF0239E08}" type="slidenum">
              <a:rPr lang="en-AU" smtClean="0"/>
              <a:t>‹#›</a:t>
            </a:fld>
            <a:endParaRPr lang="en-AU"/>
          </a:p>
        </p:txBody>
      </p:sp>
    </p:spTree>
    <p:extLst>
      <p:ext uri="{BB962C8B-B14F-4D97-AF65-F5344CB8AC3E}">
        <p14:creationId xmlns:p14="http://schemas.microsoft.com/office/powerpoint/2010/main" val="8279646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99C4B4C-790A-4791-B2CE-6A9F6ECFB7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 name="Rectangle 9">
            <a:extLst>
              <a:ext uri="{FF2B5EF4-FFF2-40B4-BE49-F238E27FC236}">
                <a16:creationId xmlns:a16="http://schemas.microsoft.com/office/drawing/2014/main" id="{6F8AA973-6512-48D2-9B22-91374C421737}"/>
              </a:ext>
            </a:extLst>
          </p:cNvPr>
          <p:cNvSpPr/>
          <p:nvPr/>
        </p:nvSpPr>
        <p:spPr>
          <a:xfrm>
            <a:off x="5665509" y="4315671"/>
            <a:ext cx="4477732" cy="520281"/>
          </a:xfrm>
          <a:prstGeom prst="rect">
            <a:avLst/>
          </a:prstGeom>
          <a:gradFill>
            <a:gsLst>
              <a:gs pos="0">
                <a:schemeClr val="bg1">
                  <a:alpha val="0"/>
                </a:schemeClr>
              </a:gs>
              <a:gs pos="100000">
                <a:schemeClr val="bg1">
                  <a:alpha val="0"/>
                </a:schemeClr>
              </a:gs>
              <a:gs pos="72000">
                <a:srgbClr val="E5E5E5">
                  <a:alpha val="70000"/>
                </a:srgbClr>
              </a:gs>
              <a:gs pos="41000">
                <a:srgbClr val="E5E5E5">
                  <a:alpha val="7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1" name="Group 10">
            <a:extLst>
              <a:ext uri="{FF2B5EF4-FFF2-40B4-BE49-F238E27FC236}">
                <a16:creationId xmlns:a16="http://schemas.microsoft.com/office/drawing/2014/main" id="{AEEE434D-8C27-4443-9398-7308ADFC2C02}"/>
              </a:ext>
            </a:extLst>
          </p:cNvPr>
          <p:cNvGrpSpPr/>
          <p:nvPr/>
        </p:nvGrpSpPr>
        <p:grpSpPr>
          <a:xfrm>
            <a:off x="1" y="2130456"/>
            <a:ext cx="12192000" cy="2903458"/>
            <a:chOff x="1" y="2130456"/>
            <a:chExt cx="12192000" cy="2903458"/>
          </a:xfrm>
        </p:grpSpPr>
        <p:pic>
          <p:nvPicPr>
            <p:cNvPr id="8" name="Picture 7" descr="A close up of graphics&#10;&#10;Description automatically generated">
              <a:extLst>
                <a:ext uri="{FF2B5EF4-FFF2-40B4-BE49-F238E27FC236}">
                  <a16:creationId xmlns:a16="http://schemas.microsoft.com/office/drawing/2014/main" id="{53FA7743-0AD3-4166-B582-0A57C14A3F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15978" y="2130456"/>
              <a:ext cx="1560044" cy="2024958"/>
            </a:xfrm>
            <a:prstGeom prst="rect">
              <a:avLst/>
            </a:prstGeom>
          </p:spPr>
        </p:pic>
        <p:sp>
          <p:nvSpPr>
            <p:cNvPr id="6" name="Content Placeholder 2">
              <a:extLst>
                <a:ext uri="{FF2B5EF4-FFF2-40B4-BE49-F238E27FC236}">
                  <a16:creationId xmlns:a16="http://schemas.microsoft.com/office/drawing/2014/main" id="{811E8FA3-340A-48E5-A866-7096A7CACC70}"/>
                </a:ext>
              </a:extLst>
            </p:cNvPr>
            <p:cNvSpPr txBox="1">
              <a:spLocks/>
            </p:cNvSpPr>
            <p:nvPr/>
          </p:nvSpPr>
          <p:spPr>
            <a:xfrm>
              <a:off x="1" y="4315670"/>
              <a:ext cx="12192000" cy="71824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400" b="1" dirty="0">
                  <a:solidFill>
                    <a:srgbClr val="005AAB"/>
                  </a:solidFill>
                  <a:latin typeface="Agenda" panose="02000603040000020004" pitchFamily="50" charset="0"/>
                </a:rPr>
                <a:t>REGION BOUNDARY REVIEW</a:t>
              </a:r>
            </a:p>
          </p:txBody>
        </p:sp>
      </p:grpSp>
    </p:spTree>
    <p:extLst>
      <p:ext uri="{BB962C8B-B14F-4D97-AF65-F5344CB8AC3E}">
        <p14:creationId xmlns:p14="http://schemas.microsoft.com/office/powerpoint/2010/main" val="2742062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47F89DE4-D67D-44D5-BFA0-D66F52D49523}"/>
              </a:ext>
            </a:extLst>
          </p:cNvPr>
          <p:cNvSpPr txBox="1">
            <a:spLocks/>
          </p:cNvSpPr>
          <p:nvPr/>
        </p:nvSpPr>
        <p:spPr>
          <a:xfrm>
            <a:off x="437604" y="1536566"/>
            <a:ext cx="11298767" cy="5099904"/>
          </a:xfrm>
          <a:prstGeom prst="rect">
            <a:avLst/>
          </a:prstGeom>
          <a:solidFill>
            <a:srgbClr val="F6F6F6"/>
          </a:solidFill>
        </p:spPr>
        <p:txBody>
          <a:bodyPr wrap="square" lIns="252000" tIns="252000" rIns="252000" bIns="9000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2913" indent="-442913"/>
            <a:r>
              <a:rPr lang="en-AU" dirty="0">
                <a:solidFill>
                  <a:srgbClr val="4D4D4D"/>
                </a:solidFill>
              </a:rPr>
              <a:t>BV will provide a new constitution template and give guidance to implement the changes.</a:t>
            </a:r>
          </a:p>
          <a:p>
            <a:pPr marL="442913" indent="-442913"/>
            <a:r>
              <a:rPr lang="en-AU" dirty="0">
                <a:solidFill>
                  <a:srgbClr val="4D4D4D"/>
                </a:solidFill>
              </a:rPr>
              <a:t>BV has accessed a lot of legal advice in preparing this template. It is considered best practice. Regions still have flexibility to make changes relevant to their needs but discussion with Bowls Vic is advised.</a:t>
            </a:r>
          </a:p>
          <a:p>
            <a:pPr marL="442913" indent="-442913"/>
            <a:r>
              <a:rPr lang="en-AU" dirty="0">
                <a:solidFill>
                  <a:srgbClr val="4D4D4D"/>
                </a:solidFill>
              </a:rPr>
              <a:t>Divisions and current Region Boards will contribute to the establishment of each Region under the new structure.</a:t>
            </a:r>
          </a:p>
          <a:p>
            <a:pPr marL="442913" indent="-442913"/>
            <a:r>
              <a:rPr lang="en-AU" dirty="0">
                <a:solidFill>
                  <a:srgbClr val="4D4D4D"/>
                </a:solidFill>
              </a:rPr>
              <a:t>Role descriptions are provided in the package.</a:t>
            </a:r>
          </a:p>
          <a:p>
            <a:pPr marL="442913" indent="-442913"/>
            <a:r>
              <a:rPr lang="en-AU" dirty="0">
                <a:solidFill>
                  <a:srgbClr val="4D4D4D"/>
                </a:solidFill>
              </a:rPr>
              <a:t>Guidance will be given for Committees – number and roles.</a:t>
            </a:r>
          </a:p>
          <a:p>
            <a:pPr marL="442913" indent="-442913"/>
            <a:r>
              <a:rPr lang="en-AU" dirty="0">
                <a:solidFill>
                  <a:srgbClr val="4D4D4D"/>
                </a:solidFill>
              </a:rPr>
              <a:t>Region Boards will be able to develop their own regulations.</a:t>
            </a:r>
          </a:p>
        </p:txBody>
      </p:sp>
      <p:sp>
        <p:nvSpPr>
          <p:cNvPr id="6" name="Content Placeholder 2">
            <a:extLst>
              <a:ext uri="{FF2B5EF4-FFF2-40B4-BE49-F238E27FC236}">
                <a16:creationId xmlns:a16="http://schemas.microsoft.com/office/drawing/2014/main" id="{F94B4B21-C8FE-4037-AEF5-69F217E84107}"/>
              </a:ext>
            </a:extLst>
          </p:cNvPr>
          <p:cNvSpPr txBox="1">
            <a:spLocks/>
          </p:cNvSpPr>
          <p:nvPr/>
        </p:nvSpPr>
        <p:spPr>
          <a:xfrm>
            <a:off x="487681" y="818322"/>
            <a:ext cx="9980021" cy="71824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400" b="1" dirty="0">
                <a:solidFill>
                  <a:srgbClr val="005AAB"/>
                </a:solidFill>
                <a:latin typeface="Agenda" panose="02000603040000020004" pitchFamily="50" charset="0"/>
              </a:rPr>
              <a:t>REGION BOARD</a:t>
            </a:r>
          </a:p>
        </p:txBody>
      </p:sp>
      <p:pic>
        <p:nvPicPr>
          <p:cNvPr id="10" name="Picture 9">
            <a:extLst>
              <a:ext uri="{FF2B5EF4-FFF2-40B4-BE49-F238E27FC236}">
                <a16:creationId xmlns:a16="http://schemas.microsoft.com/office/drawing/2014/main" id="{FD0E81B2-B130-4E9C-914E-679AC20DB4DF}"/>
              </a:ext>
            </a:extLst>
          </p:cNvPr>
          <p:cNvPicPr>
            <a:picLocks noChangeAspect="1"/>
          </p:cNvPicPr>
          <p:nvPr/>
        </p:nvPicPr>
        <p:blipFill rotWithShape="1">
          <a:blip r:embed="rId2">
            <a:extLst>
              <a:ext uri="{28A0092B-C50C-407E-A947-70E740481C1C}">
                <a14:useLocalDpi xmlns:a14="http://schemas.microsoft.com/office/drawing/2010/main" val="0"/>
              </a:ext>
            </a:extLst>
          </a:blip>
          <a:srcRect t="38841" b="10146"/>
          <a:stretch/>
        </p:blipFill>
        <p:spPr>
          <a:xfrm>
            <a:off x="437604" y="221530"/>
            <a:ext cx="11316792" cy="356017"/>
          </a:xfrm>
          <a:prstGeom prst="rect">
            <a:avLst/>
          </a:prstGeom>
        </p:spPr>
      </p:pic>
      <p:pic>
        <p:nvPicPr>
          <p:cNvPr id="14" name="Picture 13">
            <a:extLst>
              <a:ext uri="{FF2B5EF4-FFF2-40B4-BE49-F238E27FC236}">
                <a16:creationId xmlns:a16="http://schemas.microsoft.com/office/drawing/2014/main" id="{700D3BB4-CBB1-4A59-9DE2-00A47042FB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58594" y="17743"/>
            <a:ext cx="310742" cy="511430"/>
          </a:xfrm>
          <a:prstGeom prst="rect">
            <a:avLst/>
          </a:prstGeom>
        </p:spPr>
      </p:pic>
      <p:sp>
        <p:nvSpPr>
          <p:cNvPr id="15" name="Oval 14">
            <a:extLst>
              <a:ext uri="{FF2B5EF4-FFF2-40B4-BE49-F238E27FC236}">
                <a16:creationId xmlns:a16="http://schemas.microsoft.com/office/drawing/2014/main" id="{28AFFCEF-D059-4C9E-99CE-82BAEBCBEEAD}"/>
              </a:ext>
            </a:extLst>
          </p:cNvPr>
          <p:cNvSpPr/>
          <p:nvPr/>
        </p:nvSpPr>
        <p:spPr>
          <a:xfrm>
            <a:off x="11520885" y="467089"/>
            <a:ext cx="260043" cy="71511"/>
          </a:xfrm>
          <a:prstGeom prst="ellipse">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062674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2" presetClass="entr" presetSubtype="1"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100" fill="hold"/>
                                        <p:tgtEl>
                                          <p:spTgt spid="14"/>
                                        </p:tgtEl>
                                        <p:attrNameLst>
                                          <p:attrName>ppt_x</p:attrName>
                                        </p:attrNameLst>
                                      </p:cBhvr>
                                      <p:tavLst>
                                        <p:tav tm="0">
                                          <p:val>
                                            <p:strVal val="#ppt_x"/>
                                          </p:val>
                                        </p:tav>
                                        <p:tav tm="100000">
                                          <p:val>
                                            <p:strVal val="#ppt_x"/>
                                          </p:val>
                                        </p:tav>
                                      </p:tavLst>
                                    </p:anim>
                                    <p:anim calcmode="lin" valueType="num">
                                      <p:cBhvr additive="base">
                                        <p:cTn id="12" dur="100" fill="hold"/>
                                        <p:tgtEl>
                                          <p:spTgt spid="14"/>
                                        </p:tgtEl>
                                        <p:attrNameLst>
                                          <p:attrName>ppt_y</p:attrName>
                                        </p:attrNameLst>
                                      </p:cBhvr>
                                      <p:tavLst>
                                        <p:tav tm="0">
                                          <p:val>
                                            <p:strVal val="0-#ppt_h/2"/>
                                          </p:val>
                                        </p:tav>
                                        <p:tav tm="100000">
                                          <p:val>
                                            <p:strVal val="#ppt_y"/>
                                          </p:val>
                                        </p:tav>
                                      </p:tavLst>
                                    </p:anim>
                                  </p:childTnLst>
                                </p:cTn>
                              </p:par>
                              <p:par>
                                <p:cTn id="13" presetID="10"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1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500"/>
                                        <p:tgtEl>
                                          <p:spTgt spid="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fade">
                                      <p:cBhvr>
                                        <p:cTn id="25" dur="500"/>
                                        <p:tgtEl>
                                          <p:spTgt spid="5">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Effect transition="in" filter="fade">
                                      <p:cBhvr>
                                        <p:cTn id="30" dur="500"/>
                                        <p:tgtEl>
                                          <p:spTgt spid="5">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500"/>
                                        <p:tgtEl>
                                          <p:spTgt spid="5">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5">
                                            <p:txEl>
                                              <p:pRg st="4" end="4"/>
                                            </p:txEl>
                                          </p:spTgt>
                                        </p:tgtEl>
                                        <p:attrNameLst>
                                          <p:attrName>style.visibility</p:attrName>
                                        </p:attrNameLst>
                                      </p:cBhvr>
                                      <p:to>
                                        <p:strVal val="visible"/>
                                      </p:to>
                                    </p:set>
                                    <p:animEffect transition="in" filter="fade">
                                      <p:cBhvr>
                                        <p:cTn id="40" dur="500"/>
                                        <p:tgtEl>
                                          <p:spTgt spid="5">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5">
                                            <p:txEl>
                                              <p:pRg st="5" end="5"/>
                                            </p:txEl>
                                          </p:spTgt>
                                        </p:tgtEl>
                                        <p:attrNameLst>
                                          <p:attrName>style.visibility</p:attrName>
                                        </p:attrNameLst>
                                      </p:cBhvr>
                                      <p:to>
                                        <p:strVal val="visible"/>
                                      </p:to>
                                    </p:set>
                                    <p:animEffect transition="in" filter="fade">
                                      <p:cBhvr>
                                        <p:cTn id="45"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47F89DE4-D67D-44D5-BFA0-D66F52D49523}"/>
              </a:ext>
            </a:extLst>
          </p:cNvPr>
          <p:cNvSpPr txBox="1">
            <a:spLocks/>
          </p:cNvSpPr>
          <p:nvPr/>
        </p:nvSpPr>
        <p:spPr>
          <a:xfrm>
            <a:off x="437604" y="1536566"/>
            <a:ext cx="11298767" cy="5099904"/>
          </a:xfrm>
          <a:prstGeom prst="rect">
            <a:avLst/>
          </a:prstGeom>
          <a:solidFill>
            <a:srgbClr val="F6F6F6"/>
          </a:solidFill>
        </p:spPr>
        <p:txBody>
          <a:bodyPr wrap="square" lIns="252000" tIns="252000" rIns="252000" bIns="9000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2913" indent="-442913"/>
            <a:r>
              <a:rPr lang="en-AU" dirty="0">
                <a:solidFill>
                  <a:srgbClr val="4D4D4D"/>
                </a:solidFill>
              </a:rPr>
              <a:t>Region Boards will be aligned with the structure of Bowls Vic Board.</a:t>
            </a:r>
          </a:p>
          <a:p>
            <a:pPr marL="442913" indent="-442913"/>
            <a:r>
              <a:rPr lang="en-AU" dirty="0">
                <a:solidFill>
                  <a:srgbClr val="4D4D4D"/>
                </a:solidFill>
              </a:rPr>
              <a:t>This is the structure in the new Region Constitution.</a:t>
            </a:r>
          </a:p>
          <a:p>
            <a:pPr marL="442913" indent="-442913"/>
            <a:r>
              <a:rPr lang="en-AU" dirty="0">
                <a:solidFill>
                  <a:srgbClr val="4D4D4D"/>
                </a:solidFill>
              </a:rPr>
              <a:t>An odd number is best – not more than 10 on a Board is efficient and considered best practice from Sport Australia.</a:t>
            </a:r>
          </a:p>
          <a:p>
            <a:pPr marL="442913" indent="-442913"/>
            <a:r>
              <a:rPr lang="en-AU" dirty="0">
                <a:solidFill>
                  <a:srgbClr val="4D4D4D"/>
                </a:solidFill>
              </a:rPr>
              <a:t>Portfolios so that every Board member liaises with a committee.</a:t>
            </a:r>
          </a:p>
        </p:txBody>
      </p:sp>
      <p:sp>
        <p:nvSpPr>
          <p:cNvPr id="6" name="Content Placeholder 2">
            <a:extLst>
              <a:ext uri="{FF2B5EF4-FFF2-40B4-BE49-F238E27FC236}">
                <a16:creationId xmlns:a16="http://schemas.microsoft.com/office/drawing/2014/main" id="{F94B4B21-C8FE-4037-AEF5-69F217E84107}"/>
              </a:ext>
            </a:extLst>
          </p:cNvPr>
          <p:cNvSpPr txBox="1">
            <a:spLocks/>
          </p:cNvSpPr>
          <p:nvPr/>
        </p:nvSpPr>
        <p:spPr>
          <a:xfrm>
            <a:off x="487681" y="818322"/>
            <a:ext cx="9980021" cy="71824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400" b="1" dirty="0">
                <a:solidFill>
                  <a:srgbClr val="005AAB"/>
                </a:solidFill>
                <a:latin typeface="Agenda" panose="02000603040000020004" pitchFamily="50" charset="0"/>
              </a:rPr>
              <a:t>FORMAT OF REGION BOARD</a:t>
            </a:r>
          </a:p>
        </p:txBody>
      </p:sp>
      <p:pic>
        <p:nvPicPr>
          <p:cNvPr id="10" name="Picture 9">
            <a:extLst>
              <a:ext uri="{FF2B5EF4-FFF2-40B4-BE49-F238E27FC236}">
                <a16:creationId xmlns:a16="http://schemas.microsoft.com/office/drawing/2014/main" id="{FD0E81B2-B130-4E9C-914E-679AC20DB4DF}"/>
              </a:ext>
            </a:extLst>
          </p:cNvPr>
          <p:cNvPicPr>
            <a:picLocks noChangeAspect="1"/>
          </p:cNvPicPr>
          <p:nvPr/>
        </p:nvPicPr>
        <p:blipFill rotWithShape="1">
          <a:blip r:embed="rId2">
            <a:extLst>
              <a:ext uri="{28A0092B-C50C-407E-A947-70E740481C1C}">
                <a14:useLocalDpi xmlns:a14="http://schemas.microsoft.com/office/drawing/2010/main" val="0"/>
              </a:ext>
            </a:extLst>
          </a:blip>
          <a:srcRect t="38841" b="10146"/>
          <a:stretch/>
        </p:blipFill>
        <p:spPr>
          <a:xfrm>
            <a:off x="437604" y="221530"/>
            <a:ext cx="11316792" cy="356017"/>
          </a:xfrm>
          <a:prstGeom prst="rect">
            <a:avLst/>
          </a:prstGeom>
        </p:spPr>
      </p:pic>
      <p:pic>
        <p:nvPicPr>
          <p:cNvPr id="14" name="Picture 13">
            <a:extLst>
              <a:ext uri="{FF2B5EF4-FFF2-40B4-BE49-F238E27FC236}">
                <a16:creationId xmlns:a16="http://schemas.microsoft.com/office/drawing/2014/main" id="{700D3BB4-CBB1-4A59-9DE2-00A47042FB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58594" y="17743"/>
            <a:ext cx="310742" cy="511430"/>
          </a:xfrm>
          <a:prstGeom prst="rect">
            <a:avLst/>
          </a:prstGeom>
        </p:spPr>
      </p:pic>
      <p:sp>
        <p:nvSpPr>
          <p:cNvPr id="15" name="Oval 14">
            <a:extLst>
              <a:ext uri="{FF2B5EF4-FFF2-40B4-BE49-F238E27FC236}">
                <a16:creationId xmlns:a16="http://schemas.microsoft.com/office/drawing/2014/main" id="{28AFFCEF-D059-4C9E-99CE-82BAEBCBEEAD}"/>
              </a:ext>
            </a:extLst>
          </p:cNvPr>
          <p:cNvSpPr/>
          <p:nvPr/>
        </p:nvSpPr>
        <p:spPr>
          <a:xfrm>
            <a:off x="11520885" y="467089"/>
            <a:ext cx="260043" cy="71511"/>
          </a:xfrm>
          <a:prstGeom prst="ellipse">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852404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2" presetClass="entr" presetSubtype="1"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100" fill="hold"/>
                                        <p:tgtEl>
                                          <p:spTgt spid="14"/>
                                        </p:tgtEl>
                                        <p:attrNameLst>
                                          <p:attrName>ppt_x</p:attrName>
                                        </p:attrNameLst>
                                      </p:cBhvr>
                                      <p:tavLst>
                                        <p:tav tm="0">
                                          <p:val>
                                            <p:strVal val="#ppt_x"/>
                                          </p:val>
                                        </p:tav>
                                        <p:tav tm="100000">
                                          <p:val>
                                            <p:strVal val="#ppt_x"/>
                                          </p:val>
                                        </p:tav>
                                      </p:tavLst>
                                    </p:anim>
                                    <p:anim calcmode="lin" valueType="num">
                                      <p:cBhvr additive="base">
                                        <p:cTn id="12" dur="100" fill="hold"/>
                                        <p:tgtEl>
                                          <p:spTgt spid="14"/>
                                        </p:tgtEl>
                                        <p:attrNameLst>
                                          <p:attrName>ppt_y</p:attrName>
                                        </p:attrNameLst>
                                      </p:cBhvr>
                                      <p:tavLst>
                                        <p:tav tm="0">
                                          <p:val>
                                            <p:strVal val="0-#ppt_h/2"/>
                                          </p:val>
                                        </p:tav>
                                        <p:tav tm="100000">
                                          <p:val>
                                            <p:strVal val="#ppt_y"/>
                                          </p:val>
                                        </p:tav>
                                      </p:tavLst>
                                    </p:anim>
                                  </p:childTnLst>
                                </p:cTn>
                              </p:par>
                              <p:par>
                                <p:cTn id="13" presetID="10"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1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500"/>
                                        <p:tgtEl>
                                          <p:spTgt spid="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fade">
                                      <p:cBhvr>
                                        <p:cTn id="25" dur="500"/>
                                        <p:tgtEl>
                                          <p:spTgt spid="5">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Effect transition="in" filter="fade">
                                      <p:cBhvr>
                                        <p:cTn id="30" dur="500"/>
                                        <p:tgtEl>
                                          <p:spTgt spid="5">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47F89DE4-D67D-44D5-BFA0-D66F52D49523}"/>
              </a:ext>
            </a:extLst>
          </p:cNvPr>
          <p:cNvSpPr txBox="1">
            <a:spLocks/>
          </p:cNvSpPr>
          <p:nvPr/>
        </p:nvSpPr>
        <p:spPr>
          <a:xfrm>
            <a:off x="437604" y="1536566"/>
            <a:ext cx="11298767" cy="5099904"/>
          </a:xfrm>
          <a:prstGeom prst="rect">
            <a:avLst/>
          </a:prstGeom>
          <a:solidFill>
            <a:srgbClr val="F6F6F6"/>
          </a:solidFill>
        </p:spPr>
        <p:txBody>
          <a:bodyPr wrap="square" lIns="252000" tIns="252000" rIns="252000" bIns="9000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2913" indent="-442913"/>
            <a:r>
              <a:rPr lang="en-AU" dirty="0">
                <a:solidFill>
                  <a:srgbClr val="4D4D4D"/>
                </a:solidFill>
              </a:rPr>
              <a:t>Pennant Committee</a:t>
            </a:r>
          </a:p>
          <a:p>
            <a:pPr marL="442913" indent="-442913"/>
            <a:r>
              <a:rPr lang="en-AU" dirty="0">
                <a:solidFill>
                  <a:srgbClr val="4D4D4D"/>
                </a:solidFill>
              </a:rPr>
              <a:t>Participation / Club Development</a:t>
            </a:r>
          </a:p>
          <a:p>
            <a:pPr marL="442913" indent="-442913"/>
            <a:r>
              <a:rPr lang="en-AU" dirty="0">
                <a:solidFill>
                  <a:srgbClr val="4D4D4D"/>
                </a:solidFill>
              </a:rPr>
              <a:t>Championships and Selection</a:t>
            </a:r>
          </a:p>
          <a:p>
            <a:pPr marL="442913" indent="-442913"/>
            <a:r>
              <a:rPr lang="en-AU" dirty="0">
                <a:solidFill>
                  <a:srgbClr val="4D4D4D"/>
                </a:solidFill>
              </a:rPr>
              <a:t>Greens</a:t>
            </a:r>
          </a:p>
          <a:p>
            <a:pPr marL="442913" indent="-442913"/>
            <a:r>
              <a:rPr lang="en-AU" dirty="0">
                <a:solidFill>
                  <a:srgbClr val="4D4D4D"/>
                </a:solidFill>
              </a:rPr>
              <a:t>Coaching</a:t>
            </a:r>
          </a:p>
          <a:p>
            <a:pPr marL="442913" indent="-442913"/>
            <a:r>
              <a:rPr lang="en-AU" dirty="0">
                <a:solidFill>
                  <a:srgbClr val="4D4D4D"/>
                </a:solidFill>
              </a:rPr>
              <a:t>Umpiring</a:t>
            </a:r>
          </a:p>
          <a:p>
            <a:pPr marL="442913" indent="-442913"/>
            <a:r>
              <a:rPr lang="en-AU" dirty="0">
                <a:solidFill>
                  <a:srgbClr val="4D4D4D"/>
                </a:solidFill>
              </a:rPr>
              <a:t>Sponsorship / Marketing / Media</a:t>
            </a:r>
          </a:p>
          <a:p>
            <a:pPr marL="442913" indent="-442913"/>
            <a:r>
              <a:rPr lang="en-AU" dirty="0">
                <a:solidFill>
                  <a:srgbClr val="4D4D4D"/>
                </a:solidFill>
              </a:rPr>
              <a:t>Junior Development</a:t>
            </a:r>
          </a:p>
        </p:txBody>
      </p:sp>
      <p:sp>
        <p:nvSpPr>
          <p:cNvPr id="6" name="Content Placeholder 2">
            <a:extLst>
              <a:ext uri="{FF2B5EF4-FFF2-40B4-BE49-F238E27FC236}">
                <a16:creationId xmlns:a16="http://schemas.microsoft.com/office/drawing/2014/main" id="{F94B4B21-C8FE-4037-AEF5-69F217E84107}"/>
              </a:ext>
            </a:extLst>
          </p:cNvPr>
          <p:cNvSpPr txBox="1">
            <a:spLocks/>
          </p:cNvSpPr>
          <p:nvPr/>
        </p:nvSpPr>
        <p:spPr>
          <a:xfrm>
            <a:off x="487681" y="818322"/>
            <a:ext cx="9980021" cy="71824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400" b="1" dirty="0">
                <a:solidFill>
                  <a:srgbClr val="005AAB"/>
                </a:solidFill>
                <a:latin typeface="Agenda" panose="02000603040000020004" pitchFamily="50" charset="0"/>
              </a:rPr>
              <a:t>COMMITTEES</a:t>
            </a:r>
          </a:p>
        </p:txBody>
      </p:sp>
      <p:pic>
        <p:nvPicPr>
          <p:cNvPr id="10" name="Picture 9">
            <a:extLst>
              <a:ext uri="{FF2B5EF4-FFF2-40B4-BE49-F238E27FC236}">
                <a16:creationId xmlns:a16="http://schemas.microsoft.com/office/drawing/2014/main" id="{FD0E81B2-B130-4E9C-914E-679AC20DB4DF}"/>
              </a:ext>
            </a:extLst>
          </p:cNvPr>
          <p:cNvPicPr>
            <a:picLocks noChangeAspect="1"/>
          </p:cNvPicPr>
          <p:nvPr/>
        </p:nvPicPr>
        <p:blipFill rotWithShape="1">
          <a:blip r:embed="rId2">
            <a:extLst>
              <a:ext uri="{28A0092B-C50C-407E-A947-70E740481C1C}">
                <a14:useLocalDpi xmlns:a14="http://schemas.microsoft.com/office/drawing/2010/main" val="0"/>
              </a:ext>
            </a:extLst>
          </a:blip>
          <a:srcRect t="38841" b="10146"/>
          <a:stretch/>
        </p:blipFill>
        <p:spPr>
          <a:xfrm>
            <a:off x="437604" y="221530"/>
            <a:ext cx="11316792" cy="356017"/>
          </a:xfrm>
          <a:prstGeom prst="rect">
            <a:avLst/>
          </a:prstGeom>
        </p:spPr>
      </p:pic>
      <p:pic>
        <p:nvPicPr>
          <p:cNvPr id="14" name="Picture 13">
            <a:extLst>
              <a:ext uri="{FF2B5EF4-FFF2-40B4-BE49-F238E27FC236}">
                <a16:creationId xmlns:a16="http://schemas.microsoft.com/office/drawing/2014/main" id="{700D3BB4-CBB1-4A59-9DE2-00A47042FB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58594" y="17743"/>
            <a:ext cx="310742" cy="511430"/>
          </a:xfrm>
          <a:prstGeom prst="rect">
            <a:avLst/>
          </a:prstGeom>
        </p:spPr>
      </p:pic>
      <p:sp>
        <p:nvSpPr>
          <p:cNvPr id="15" name="Oval 14">
            <a:extLst>
              <a:ext uri="{FF2B5EF4-FFF2-40B4-BE49-F238E27FC236}">
                <a16:creationId xmlns:a16="http://schemas.microsoft.com/office/drawing/2014/main" id="{28AFFCEF-D059-4C9E-99CE-82BAEBCBEEAD}"/>
              </a:ext>
            </a:extLst>
          </p:cNvPr>
          <p:cNvSpPr/>
          <p:nvPr/>
        </p:nvSpPr>
        <p:spPr>
          <a:xfrm>
            <a:off x="11520885" y="467089"/>
            <a:ext cx="260043" cy="71511"/>
          </a:xfrm>
          <a:prstGeom prst="ellipse">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634383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2" presetClass="entr" presetSubtype="1"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100" fill="hold"/>
                                        <p:tgtEl>
                                          <p:spTgt spid="14"/>
                                        </p:tgtEl>
                                        <p:attrNameLst>
                                          <p:attrName>ppt_x</p:attrName>
                                        </p:attrNameLst>
                                      </p:cBhvr>
                                      <p:tavLst>
                                        <p:tav tm="0">
                                          <p:val>
                                            <p:strVal val="#ppt_x"/>
                                          </p:val>
                                        </p:tav>
                                        <p:tav tm="100000">
                                          <p:val>
                                            <p:strVal val="#ppt_x"/>
                                          </p:val>
                                        </p:tav>
                                      </p:tavLst>
                                    </p:anim>
                                    <p:anim calcmode="lin" valueType="num">
                                      <p:cBhvr additive="base">
                                        <p:cTn id="12" dur="100" fill="hold"/>
                                        <p:tgtEl>
                                          <p:spTgt spid="14"/>
                                        </p:tgtEl>
                                        <p:attrNameLst>
                                          <p:attrName>ppt_y</p:attrName>
                                        </p:attrNameLst>
                                      </p:cBhvr>
                                      <p:tavLst>
                                        <p:tav tm="0">
                                          <p:val>
                                            <p:strVal val="0-#ppt_h/2"/>
                                          </p:val>
                                        </p:tav>
                                        <p:tav tm="100000">
                                          <p:val>
                                            <p:strVal val="#ppt_y"/>
                                          </p:val>
                                        </p:tav>
                                      </p:tavLst>
                                    </p:anim>
                                  </p:childTnLst>
                                </p:cTn>
                              </p:par>
                              <p:par>
                                <p:cTn id="13" presetID="10"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1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500"/>
                                        <p:tgtEl>
                                          <p:spTgt spid="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fade">
                                      <p:cBhvr>
                                        <p:cTn id="25" dur="500"/>
                                        <p:tgtEl>
                                          <p:spTgt spid="5">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Effect transition="in" filter="fade">
                                      <p:cBhvr>
                                        <p:cTn id="30" dur="500"/>
                                        <p:tgtEl>
                                          <p:spTgt spid="5">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500"/>
                                        <p:tgtEl>
                                          <p:spTgt spid="5">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5">
                                            <p:txEl>
                                              <p:pRg st="4" end="4"/>
                                            </p:txEl>
                                          </p:spTgt>
                                        </p:tgtEl>
                                        <p:attrNameLst>
                                          <p:attrName>style.visibility</p:attrName>
                                        </p:attrNameLst>
                                      </p:cBhvr>
                                      <p:to>
                                        <p:strVal val="visible"/>
                                      </p:to>
                                    </p:set>
                                    <p:animEffect transition="in" filter="fade">
                                      <p:cBhvr>
                                        <p:cTn id="40" dur="500"/>
                                        <p:tgtEl>
                                          <p:spTgt spid="5">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5">
                                            <p:txEl>
                                              <p:pRg st="5" end="5"/>
                                            </p:txEl>
                                          </p:spTgt>
                                        </p:tgtEl>
                                        <p:attrNameLst>
                                          <p:attrName>style.visibility</p:attrName>
                                        </p:attrNameLst>
                                      </p:cBhvr>
                                      <p:to>
                                        <p:strVal val="visible"/>
                                      </p:to>
                                    </p:set>
                                    <p:animEffect transition="in" filter="fade">
                                      <p:cBhvr>
                                        <p:cTn id="45" dur="500"/>
                                        <p:tgtEl>
                                          <p:spTgt spid="5">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5">
                                            <p:txEl>
                                              <p:pRg st="6" end="6"/>
                                            </p:txEl>
                                          </p:spTgt>
                                        </p:tgtEl>
                                        <p:attrNameLst>
                                          <p:attrName>style.visibility</p:attrName>
                                        </p:attrNameLst>
                                      </p:cBhvr>
                                      <p:to>
                                        <p:strVal val="visible"/>
                                      </p:to>
                                    </p:set>
                                    <p:animEffect transition="in" filter="fade">
                                      <p:cBhvr>
                                        <p:cTn id="50" dur="500"/>
                                        <p:tgtEl>
                                          <p:spTgt spid="5">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5">
                                            <p:txEl>
                                              <p:pRg st="7" end="7"/>
                                            </p:txEl>
                                          </p:spTgt>
                                        </p:tgtEl>
                                        <p:attrNameLst>
                                          <p:attrName>style.visibility</p:attrName>
                                        </p:attrNameLst>
                                      </p:cBhvr>
                                      <p:to>
                                        <p:strVal val="visible"/>
                                      </p:to>
                                    </p:set>
                                    <p:animEffect transition="in" filter="fade">
                                      <p:cBhvr>
                                        <p:cTn id="55"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47F89DE4-D67D-44D5-BFA0-D66F52D49523}"/>
              </a:ext>
            </a:extLst>
          </p:cNvPr>
          <p:cNvSpPr txBox="1">
            <a:spLocks/>
          </p:cNvSpPr>
          <p:nvPr/>
        </p:nvSpPr>
        <p:spPr>
          <a:xfrm>
            <a:off x="405552" y="1536566"/>
            <a:ext cx="11298767" cy="5099904"/>
          </a:xfrm>
          <a:prstGeom prst="rect">
            <a:avLst/>
          </a:prstGeom>
          <a:solidFill>
            <a:srgbClr val="F6F6F6"/>
          </a:solidFill>
        </p:spPr>
        <p:txBody>
          <a:bodyPr wrap="square" lIns="252000" tIns="252000" rIns="252000" bIns="9000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rgbClr val="5F5F5F"/>
                </a:solidFill>
              </a:rPr>
              <a:t>BVRRs to return to Divisions and advise of decision made by BV</a:t>
            </a:r>
          </a:p>
          <a:p>
            <a:r>
              <a:rPr lang="en-GB" dirty="0">
                <a:solidFill>
                  <a:srgbClr val="5F5F5F"/>
                </a:solidFill>
              </a:rPr>
              <a:t>Current Region board to meet with the newer clubs to discuss the future.</a:t>
            </a:r>
          </a:p>
          <a:p>
            <a:r>
              <a:rPr lang="en-GB" dirty="0">
                <a:solidFill>
                  <a:srgbClr val="5F5F5F"/>
                </a:solidFill>
              </a:rPr>
              <a:t>Division discussions to be completed by 14th April with feedback to BV </a:t>
            </a:r>
          </a:p>
          <a:p>
            <a:r>
              <a:rPr lang="en-GB" dirty="0">
                <a:solidFill>
                  <a:srgbClr val="5F5F5F"/>
                </a:solidFill>
              </a:rPr>
              <a:t>Package of documents to be discussed at BVRR meeting April 17th</a:t>
            </a:r>
          </a:p>
          <a:p>
            <a:r>
              <a:rPr lang="en-GB" dirty="0">
                <a:solidFill>
                  <a:srgbClr val="5F5F5F"/>
                </a:solidFill>
              </a:rPr>
              <a:t>Current Region Board to discuss timeline for implementation of new structure</a:t>
            </a:r>
          </a:p>
          <a:p>
            <a:r>
              <a:rPr lang="en-GB" dirty="0">
                <a:solidFill>
                  <a:srgbClr val="5F5F5F"/>
                </a:solidFill>
              </a:rPr>
              <a:t>Communicate to Region affiliated members process involved in appointment of Board Members and Committees</a:t>
            </a:r>
          </a:p>
          <a:p>
            <a:r>
              <a:rPr lang="en-GB" dirty="0">
                <a:solidFill>
                  <a:srgbClr val="5F5F5F"/>
                </a:solidFill>
              </a:rPr>
              <a:t>Revised constitution for Region to be reviewed and altered as required</a:t>
            </a:r>
          </a:p>
          <a:p>
            <a:pPr marL="0" indent="0">
              <a:buNone/>
            </a:pPr>
            <a:endParaRPr lang="en-AU" dirty="0">
              <a:solidFill>
                <a:srgbClr val="5F5F5F"/>
              </a:solidFill>
              <a:highlight>
                <a:srgbClr val="FFFF00"/>
              </a:highlight>
            </a:endParaRPr>
          </a:p>
        </p:txBody>
      </p:sp>
      <p:sp>
        <p:nvSpPr>
          <p:cNvPr id="6" name="Content Placeholder 2">
            <a:extLst>
              <a:ext uri="{FF2B5EF4-FFF2-40B4-BE49-F238E27FC236}">
                <a16:creationId xmlns:a16="http://schemas.microsoft.com/office/drawing/2014/main" id="{F94B4B21-C8FE-4037-AEF5-69F217E84107}"/>
              </a:ext>
            </a:extLst>
          </p:cNvPr>
          <p:cNvSpPr txBox="1">
            <a:spLocks/>
          </p:cNvSpPr>
          <p:nvPr/>
        </p:nvSpPr>
        <p:spPr>
          <a:xfrm>
            <a:off x="487681" y="818322"/>
            <a:ext cx="9980021" cy="71824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400" b="1" dirty="0">
                <a:solidFill>
                  <a:srgbClr val="005AAB"/>
                </a:solidFill>
                <a:latin typeface="Agenda" panose="02000603040000020004" pitchFamily="50" charset="0"/>
              </a:rPr>
              <a:t>NEXT STEPS:</a:t>
            </a:r>
          </a:p>
        </p:txBody>
      </p:sp>
      <p:pic>
        <p:nvPicPr>
          <p:cNvPr id="10" name="Picture 9">
            <a:extLst>
              <a:ext uri="{FF2B5EF4-FFF2-40B4-BE49-F238E27FC236}">
                <a16:creationId xmlns:a16="http://schemas.microsoft.com/office/drawing/2014/main" id="{FD0E81B2-B130-4E9C-914E-679AC20DB4DF}"/>
              </a:ext>
            </a:extLst>
          </p:cNvPr>
          <p:cNvPicPr>
            <a:picLocks noChangeAspect="1"/>
          </p:cNvPicPr>
          <p:nvPr/>
        </p:nvPicPr>
        <p:blipFill rotWithShape="1">
          <a:blip r:embed="rId2">
            <a:extLst>
              <a:ext uri="{28A0092B-C50C-407E-A947-70E740481C1C}">
                <a14:useLocalDpi xmlns:a14="http://schemas.microsoft.com/office/drawing/2010/main" val="0"/>
              </a:ext>
            </a:extLst>
          </a:blip>
          <a:srcRect t="38841" b="10146"/>
          <a:stretch/>
        </p:blipFill>
        <p:spPr>
          <a:xfrm>
            <a:off x="437604" y="221530"/>
            <a:ext cx="11316792" cy="356017"/>
          </a:xfrm>
          <a:prstGeom prst="rect">
            <a:avLst/>
          </a:prstGeom>
        </p:spPr>
      </p:pic>
      <p:pic>
        <p:nvPicPr>
          <p:cNvPr id="14" name="Picture 13">
            <a:extLst>
              <a:ext uri="{FF2B5EF4-FFF2-40B4-BE49-F238E27FC236}">
                <a16:creationId xmlns:a16="http://schemas.microsoft.com/office/drawing/2014/main" id="{700D3BB4-CBB1-4A59-9DE2-00A47042FB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58594" y="17743"/>
            <a:ext cx="310742" cy="511430"/>
          </a:xfrm>
          <a:prstGeom prst="rect">
            <a:avLst/>
          </a:prstGeom>
        </p:spPr>
      </p:pic>
      <p:sp>
        <p:nvSpPr>
          <p:cNvPr id="15" name="Oval 14">
            <a:extLst>
              <a:ext uri="{FF2B5EF4-FFF2-40B4-BE49-F238E27FC236}">
                <a16:creationId xmlns:a16="http://schemas.microsoft.com/office/drawing/2014/main" id="{28AFFCEF-D059-4C9E-99CE-82BAEBCBEEAD}"/>
              </a:ext>
            </a:extLst>
          </p:cNvPr>
          <p:cNvSpPr/>
          <p:nvPr/>
        </p:nvSpPr>
        <p:spPr>
          <a:xfrm>
            <a:off x="11520885" y="467089"/>
            <a:ext cx="260043" cy="71511"/>
          </a:xfrm>
          <a:prstGeom prst="ellipse">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509375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2" presetClass="entr" presetSubtype="1"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100" fill="hold"/>
                                        <p:tgtEl>
                                          <p:spTgt spid="14"/>
                                        </p:tgtEl>
                                        <p:attrNameLst>
                                          <p:attrName>ppt_x</p:attrName>
                                        </p:attrNameLst>
                                      </p:cBhvr>
                                      <p:tavLst>
                                        <p:tav tm="0">
                                          <p:val>
                                            <p:strVal val="#ppt_x"/>
                                          </p:val>
                                        </p:tav>
                                        <p:tav tm="100000">
                                          <p:val>
                                            <p:strVal val="#ppt_x"/>
                                          </p:val>
                                        </p:tav>
                                      </p:tavLst>
                                    </p:anim>
                                    <p:anim calcmode="lin" valueType="num">
                                      <p:cBhvr additive="base">
                                        <p:cTn id="12" dur="100" fill="hold"/>
                                        <p:tgtEl>
                                          <p:spTgt spid="14"/>
                                        </p:tgtEl>
                                        <p:attrNameLst>
                                          <p:attrName>ppt_y</p:attrName>
                                        </p:attrNameLst>
                                      </p:cBhvr>
                                      <p:tavLst>
                                        <p:tav tm="0">
                                          <p:val>
                                            <p:strVal val="0-#ppt_h/2"/>
                                          </p:val>
                                        </p:tav>
                                        <p:tav tm="100000">
                                          <p:val>
                                            <p:strVal val="#ppt_y"/>
                                          </p:val>
                                        </p:tav>
                                      </p:tavLst>
                                    </p:anim>
                                  </p:childTnLst>
                                </p:cTn>
                              </p:par>
                              <p:par>
                                <p:cTn id="13" presetID="10"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1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500"/>
                                        <p:tgtEl>
                                          <p:spTgt spid="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fade">
                                      <p:cBhvr>
                                        <p:cTn id="25" dur="500"/>
                                        <p:tgtEl>
                                          <p:spTgt spid="5">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Effect transition="in" filter="fade">
                                      <p:cBhvr>
                                        <p:cTn id="30" dur="500"/>
                                        <p:tgtEl>
                                          <p:spTgt spid="5">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500"/>
                                        <p:tgtEl>
                                          <p:spTgt spid="5">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5">
                                            <p:txEl>
                                              <p:pRg st="4" end="4"/>
                                            </p:txEl>
                                          </p:spTgt>
                                        </p:tgtEl>
                                        <p:attrNameLst>
                                          <p:attrName>style.visibility</p:attrName>
                                        </p:attrNameLst>
                                      </p:cBhvr>
                                      <p:to>
                                        <p:strVal val="visible"/>
                                      </p:to>
                                    </p:set>
                                    <p:animEffect transition="in" filter="fade">
                                      <p:cBhvr>
                                        <p:cTn id="4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47F89DE4-D67D-44D5-BFA0-D66F52D49523}"/>
              </a:ext>
            </a:extLst>
          </p:cNvPr>
          <p:cNvSpPr txBox="1">
            <a:spLocks/>
          </p:cNvSpPr>
          <p:nvPr/>
        </p:nvSpPr>
        <p:spPr>
          <a:xfrm>
            <a:off x="437604" y="1536566"/>
            <a:ext cx="11298767" cy="5099904"/>
          </a:xfrm>
          <a:prstGeom prst="rect">
            <a:avLst/>
          </a:prstGeom>
          <a:solidFill>
            <a:srgbClr val="F6F6F6"/>
          </a:solidFill>
        </p:spPr>
        <p:txBody>
          <a:bodyPr wrap="square" lIns="252000" tIns="252000" rIns="252000" bIns="9000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2913" indent="-442913"/>
            <a:r>
              <a:rPr lang="en-AU" dirty="0">
                <a:solidFill>
                  <a:srgbClr val="4D4D4D"/>
                </a:solidFill>
              </a:rPr>
              <a:t>Ian </a:t>
            </a:r>
            <a:r>
              <a:rPr lang="en-AU" dirty="0" err="1">
                <a:solidFill>
                  <a:srgbClr val="4D4D4D"/>
                </a:solidFill>
              </a:rPr>
              <a:t>Guymer</a:t>
            </a:r>
            <a:r>
              <a:rPr lang="en-AU" dirty="0">
                <a:solidFill>
                  <a:srgbClr val="4D4D4D"/>
                </a:solidFill>
              </a:rPr>
              <a:t> has prepared a list of frequently asked questions and the Review Committee</a:t>
            </a:r>
          </a:p>
        </p:txBody>
      </p:sp>
      <p:sp>
        <p:nvSpPr>
          <p:cNvPr id="6" name="Content Placeholder 2">
            <a:extLst>
              <a:ext uri="{FF2B5EF4-FFF2-40B4-BE49-F238E27FC236}">
                <a16:creationId xmlns:a16="http://schemas.microsoft.com/office/drawing/2014/main" id="{F94B4B21-C8FE-4037-AEF5-69F217E84107}"/>
              </a:ext>
            </a:extLst>
          </p:cNvPr>
          <p:cNvSpPr txBox="1">
            <a:spLocks/>
          </p:cNvSpPr>
          <p:nvPr/>
        </p:nvSpPr>
        <p:spPr>
          <a:xfrm>
            <a:off x="487681" y="818322"/>
            <a:ext cx="9980021" cy="71824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400" b="1" dirty="0">
                <a:solidFill>
                  <a:srgbClr val="005AAB"/>
                </a:solidFill>
                <a:latin typeface="Agenda" panose="02000603040000020004" pitchFamily="50" charset="0"/>
              </a:rPr>
              <a:t>FAQs</a:t>
            </a:r>
          </a:p>
        </p:txBody>
      </p:sp>
      <p:pic>
        <p:nvPicPr>
          <p:cNvPr id="10" name="Picture 9">
            <a:extLst>
              <a:ext uri="{FF2B5EF4-FFF2-40B4-BE49-F238E27FC236}">
                <a16:creationId xmlns:a16="http://schemas.microsoft.com/office/drawing/2014/main" id="{FD0E81B2-B130-4E9C-914E-679AC20DB4DF}"/>
              </a:ext>
            </a:extLst>
          </p:cNvPr>
          <p:cNvPicPr>
            <a:picLocks noChangeAspect="1"/>
          </p:cNvPicPr>
          <p:nvPr/>
        </p:nvPicPr>
        <p:blipFill rotWithShape="1">
          <a:blip r:embed="rId2">
            <a:extLst>
              <a:ext uri="{28A0092B-C50C-407E-A947-70E740481C1C}">
                <a14:useLocalDpi xmlns:a14="http://schemas.microsoft.com/office/drawing/2010/main" val="0"/>
              </a:ext>
            </a:extLst>
          </a:blip>
          <a:srcRect t="38841" b="10146"/>
          <a:stretch/>
        </p:blipFill>
        <p:spPr>
          <a:xfrm>
            <a:off x="437604" y="221530"/>
            <a:ext cx="11316792" cy="356017"/>
          </a:xfrm>
          <a:prstGeom prst="rect">
            <a:avLst/>
          </a:prstGeom>
        </p:spPr>
      </p:pic>
      <p:pic>
        <p:nvPicPr>
          <p:cNvPr id="14" name="Picture 13">
            <a:extLst>
              <a:ext uri="{FF2B5EF4-FFF2-40B4-BE49-F238E27FC236}">
                <a16:creationId xmlns:a16="http://schemas.microsoft.com/office/drawing/2014/main" id="{700D3BB4-CBB1-4A59-9DE2-00A47042FB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58594" y="17743"/>
            <a:ext cx="310742" cy="511430"/>
          </a:xfrm>
          <a:prstGeom prst="rect">
            <a:avLst/>
          </a:prstGeom>
        </p:spPr>
      </p:pic>
      <p:sp>
        <p:nvSpPr>
          <p:cNvPr id="15" name="Oval 14">
            <a:extLst>
              <a:ext uri="{FF2B5EF4-FFF2-40B4-BE49-F238E27FC236}">
                <a16:creationId xmlns:a16="http://schemas.microsoft.com/office/drawing/2014/main" id="{28AFFCEF-D059-4C9E-99CE-82BAEBCBEEAD}"/>
              </a:ext>
            </a:extLst>
          </p:cNvPr>
          <p:cNvSpPr/>
          <p:nvPr/>
        </p:nvSpPr>
        <p:spPr>
          <a:xfrm>
            <a:off x="11520885" y="467089"/>
            <a:ext cx="260043" cy="71511"/>
          </a:xfrm>
          <a:prstGeom prst="ellipse">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579760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2" presetClass="entr" presetSubtype="1"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100" fill="hold"/>
                                        <p:tgtEl>
                                          <p:spTgt spid="14"/>
                                        </p:tgtEl>
                                        <p:attrNameLst>
                                          <p:attrName>ppt_x</p:attrName>
                                        </p:attrNameLst>
                                      </p:cBhvr>
                                      <p:tavLst>
                                        <p:tav tm="0">
                                          <p:val>
                                            <p:strVal val="#ppt_x"/>
                                          </p:val>
                                        </p:tav>
                                        <p:tav tm="100000">
                                          <p:val>
                                            <p:strVal val="#ppt_x"/>
                                          </p:val>
                                        </p:tav>
                                      </p:tavLst>
                                    </p:anim>
                                    <p:anim calcmode="lin" valueType="num">
                                      <p:cBhvr additive="base">
                                        <p:cTn id="12" dur="100" fill="hold"/>
                                        <p:tgtEl>
                                          <p:spTgt spid="14"/>
                                        </p:tgtEl>
                                        <p:attrNameLst>
                                          <p:attrName>ppt_y</p:attrName>
                                        </p:attrNameLst>
                                      </p:cBhvr>
                                      <p:tavLst>
                                        <p:tav tm="0">
                                          <p:val>
                                            <p:strVal val="0-#ppt_h/2"/>
                                          </p:val>
                                        </p:tav>
                                        <p:tav tm="100000">
                                          <p:val>
                                            <p:strVal val="#ppt_y"/>
                                          </p:val>
                                        </p:tav>
                                      </p:tavLst>
                                    </p:anim>
                                  </p:childTnLst>
                                </p:cTn>
                              </p:par>
                              <p:par>
                                <p:cTn id="13" presetID="10"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1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47F89DE4-D67D-44D5-BFA0-D66F52D49523}"/>
              </a:ext>
            </a:extLst>
          </p:cNvPr>
          <p:cNvSpPr txBox="1">
            <a:spLocks/>
          </p:cNvSpPr>
          <p:nvPr/>
        </p:nvSpPr>
        <p:spPr>
          <a:xfrm>
            <a:off x="437604" y="1536566"/>
            <a:ext cx="11298767" cy="5099904"/>
          </a:xfrm>
          <a:prstGeom prst="rect">
            <a:avLst/>
          </a:prstGeom>
          <a:solidFill>
            <a:srgbClr val="F6F6F6"/>
          </a:solidFill>
        </p:spPr>
        <p:txBody>
          <a:bodyPr wrap="square" lIns="252000" tIns="252000" rIns="252000" bIns="9000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2913" indent="-442913"/>
            <a:r>
              <a:rPr lang="en-US" dirty="0">
                <a:solidFill>
                  <a:srgbClr val="4D4D4D"/>
                </a:solidFill>
              </a:rPr>
              <a:t>Regions and Divisions were established at the time of unification.</a:t>
            </a:r>
          </a:p>
          <a:p>
            <a:pPr marL="442913" indent="-442913"/>
            <a:r>
              <a:rPr lang="en-US" dirty="0">
                <a:solidFill>
                  <a:srgbClr val="4D4D4D"/>
                </a:solidFill>
              </a:rPr>
              <a:t>A review is best business practice.</a:t>
            </a:r>
          </a:p>
          <a:p>
            <a:pPr marL="442913" indent="-442913"/>
            <a:r>
              <a:rPr lang="en-US" dirty="0">
                <a:solidFill>
                  <a:srgbClr val="4D4D4D"/>
                </a:solidFill>
              </a:rPr>
              <a:t>The Board of Bowls Victoria recognizes the need to </a:t>
            </a:r>
            <a:br>
              <a:rPr lang="en-US" dirty="0">
                <a:solidFill>
                  <a:srgbClr val="4D4D4D"/>
                </a:solidFill>
              </a:rPr>
            </a:br>
            <a:r>
              <a:rPr lang="en-US" dirty="0">
                <a:solidFill>
                  <a:srgbClr val="4D4D4D"/>
                </a:solidFill>
              </a:rPr>
              <a:t>“Future Proof our Sport”.</a:t>
            </a:r>
          </a:p>
          <a:p>
            <a:pPr marL="442913" indent="-442913"/>
            <a:r>
              <a:rPr lang="en-US" dirty="0">
                <a:solidFill>
                  <a:srgbClr val="4D4D4D"/>
                </a:solidFill>
              </a:rPr>
              <a:t>Bowls Victoria has received requests from Clubs, some outlining options and asking for change.</a:t>
            </a:r>
          </a:p>
          <a:p>
            <a:pPr marL="442913" indent="-442913"/>
            <a:r>
              <a:rPr lang="en-US" dirty="0">
                <a:solidFill>
                  <a:srgbClr val="4D4D4D"/>
                </a:solidFill>
              </a:rPr>
              <a:t>Bowls Victoria Board appointed a Region Review Committee and the four RBMs were a part of the review process.</a:t>
            </a:r>
          </a:p>
          <a:p>
            <a:pPr marL="631825" indent="-631825"/>
            <a:endParaRPr lang="en-US" dirty="0"/>
          </a:p>
        </p:txBody>
      </p:sp>
      <p:sp>
        <p:nvSpPr>
          <p:cNvPr id="6" name="Content Placeholder 2">
            <a:extLst>
              <a:ext uri="{FF2B5EF4-FFF2-40B4-BE49-F238E27FC236}">
                <a16:creationId xmlns:a16="http://schemas.microsoft.com/office/drawing/2014/main" id="{F94B4B21-C8FE-4037-AEF5-69F217E84107}"/>
              </a:ext>
            </a:extLst>
          </p:cNvPr>
          <p:cNvSpPr txBox="1">
            <a:spLocks/>
          </p:cNvSpPr>
          <p:nvPr/>
        </p:nvSpPr>
        <p:spPr>
          <a:xfrm>
            <a:off x="487681" y="818322"/>
            <a:ext cx="9980021" cy="71824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400" b="1" dirty="0">
                <a:solidFill>
                  <a:srgbClr val="005AAB"/>
                </a:solidFill>
                <a:latin typeface="Agenda" panose="02000603040000020004" pitchFamily="50" charset="0"/>
              </a:rPr>
              <a:t>BACKGROUND</a:t>
            </a:r>
          </a:p>
        </p:txBody>
      </p:sp>
      <p:pic>
        <p:nvPicPr>
          <p:cNvPr id="10" name="Picture 9">
            <a:extLst>
              <a:ext uri="{FF2B5EF4-FFF2-40B4-BE49-F238E27FC236}">
                <a16:creationId xmlns:a16="http://schemas.microsoft.com/office/drawing/2014/main" id="{FD0E81B2-B130-4E9C-914E-679AC20DB4DF}"/>
              </a:ext>
            </a:extLst>
          </p:cNvPr>
          <p:cNvPicPr>
            <a:picLocks noChangeAspect="1"/>
          </p:cNvPicPr>
          <p:nvPr/>
        </p:nvPicPr>
        <p:blipFill rotWithShape="1">
          <a:blip r:embed="rId2">
            <a:extLst>
              <a:ext uri="{28A0092B-C50C-407E-A947-70E740481C1C}">
                <a14:useLocalDpi xmlns:a14="http://schemas.microsoft.com/office/drawing/2010/main" val="0"/>
              </a:ext>
            </a:extLst>
          </a:blip>
          <a:srcRect t="38841" b="10146"/>
          <a:stretch/>
        </p:blipFill>
        <p:spPr>
          <a:xfrm>
            <a:off x="437604" y="221530"/>
            <a:ext cx="11316792" cy="356017"/>
          </a:xfrm>
          <a:prstGeom prst="rect">
            <a:avLst/>
          </a:prstGeom>
        </p:spPr>
      </p:pic>
      <p:pic>
        <p:nvPicPr>
          <p:cNvPr id="14" name="Picture 13">
            <a:extLst>
              <a:ext uri="{FF2B5EF4-FFF2-40B4-BE49-F238E27FC236}">
                <a16:creationId xmlns:a16="http://schemas.microsoft.com/office/drawing/2014/main" id="{700D3BB4-CBB1-4A59-9DE2-00A47042FB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58594" y="17743"/>
            <a:ext cx="310742" cy="511430"/>
          </a:xfrm>
          <a:prstGeom prst="rect">
            <a:avLst/>
          </a:prstGeom>
        </p:spPr>
      </p:pic>
      <p:sp>
        <p:nvSpPr>
          <p:cNvPr id="15" name="Oval 14">
            <a:extLst>
              <a:ext uri="{FF2B5EF4-FFF2-40B4-BE49-F238E27FC236}">
                <a16:creationId xmlns:a16="http://schemas.microsoft.com/office/drawing/2014/main" id="{28AFFCEF-D059-4C9E-99CE-82BAEBCBEEAD}"/>
              </a:ext>
            </a:extLst>
          </p:cNvPr>
          <p:cNvSpPr/>
          <p:nvPr/>
        </p:nvSpPr>
        <p:spPr>
          <a:xfrm>
            <a:off x="11520885" y="467089"/>
            <a:ext cx="260043" cy="71511"/>
          </a:xfrm>
          <a:prstGeom prst="ellipse">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366465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2" presetClass="entr" presetSubtype="1"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100" fill="hold"/>
                                        <p:tgtEl>
                                          <p:spTgt spid="14"/>
                                        </p:tgtEl>
                                        <p:attrNameLst>
                                          <p:attrName>ppt_x</p:attrName>
                                        </p:attrNameLst>
                                      </p:cBhvr>
                                      <p:tavLst>
                                        <p:tav tm="0">
                                          <p:val>
                                            <p:strVal val="#ppt_x"/>
                                          </p:val>
                                        </p:tav>
                                        <p:tav tm="100000">
                                          <p:val>
                                            <p:strVal val="#ppt_x"/>
                                          </p:val>
                                        </p:tav>
                                      </p:tavLst>
                                    </p:anim>
                                    <p:anim calcmode="lin" valueType="num">
                                      <p:cBhvr additive="base">
                                        <p:cTn id="12" dur="100" fill="hold"/>
                                        <p:tgtEl>
                                          <p:spTgt spid="14"/>
                                        </p:tgtEl>
                                        <p:attrNameLst>
                                          <p:attrName>ppt_y</p:attrName>
                                        </p:attrNameLst>
                                      </p:cBhvr>
                                      <p:tavLst>
                                        <p:tav tm="0">
                                          <p:val>
                                            <p:strVal val="0-#ppt_h/2"/>
                                          </p:val>
                                        </p:tav>
                                        <p:tav tm="100000">
                                          <p:val>
                                            <p:strVal val="#ppt_y"/>
                                          </p:val>
                                        </p:tav>
                                      </p:tavLst>
                                    </p:anim>
                                  </p:childTnLst>
                                </p:cTn>
                              </p:par>
                              <p:par>
                                <p:cTn id="13" presetID="10"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1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500"/>
                                        <p:tgtEl>
                                          <p:spTgt spid="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fade">
                                      <p:cBhvr>
                                        <p:cTn id="25" dur="500"/>
                                        <p:tgtEl>
                                          <p:spTgt spid="5">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Effect transition="in" filter="fade">
                                      <p:cBhvr>
                                        <p:cTn id="30" dur="500"/>
                                        <p:tgtEl>
                                          <p:spTgt spid="5">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500"/>
                                        <p:tgtEl>
                                          <p:spTgt spid="5">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5">
                                            <p:txEl>
                                              <p:pRg st="4" end="4"/>
                                            </p:txEl>
                                          </p:spTgt>
                                        </p:tgtEl>
                                        <p:attrNameLst>
                                          <p:attrName>style.visibility</p:attrName>
                                        </p:attrNameLst>
                                      </p:cBhvr>
                                      <p:to>
                                        <p:strVal val="visible"/>
                                      </p:to>
                                    </p:set>
                                    <p:animEffect transition="in" filter="fade">
                                      <p:cBhvr>
                                        <p:cTn id="4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47F89DE4-D67D-44D5-BFA0-D66F52D49523}"/>
              </a:ext>
            </a:extLst>
          </p:cNvPr>
          <p:cNvSpPr txBox="1">
            <a:spLocks/>
          </p:cNvSpPr>
          <p:nvPr/>
        </p:nvSpPr>
        <p:spPr>
          <a:xfrm>
            <a:off x="437604" y="1536566"/>
            <a:ext cx="11298767" cy="5099904"/>
          </a:xfrm>
          <a:prstGeom prst="rect">
            <a:avLst/>
          </a:prstGeom>
          <a:solidFill>
            <a:srgbClr val="F6F6F6"/>
          </a:solidFill>
        </p:spPr>
        <p:txBody>
          <a:bodyPr wrap="square" lIns="252000" tIns="252000" rIns="252000" bIns="9000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2913" indent="-442913"/>
            <a:r>
              <a:rPr lang="en-AU" dirty="0">
                <a:solidFill>
                  <a:srgbClr val="4D4D4D"/>
                </a:solidFill>
              </a:rPr>
              <a:t>Areas have changed particularly with the growth of urban sprawl.</a:t>
            </a:r>
          </a:p>
          <a:p>
            <a:pPr marL="442913" indent="-442913"/>
            <a:r>
              <a:rPr lang="en-AU" dirty="0">
                <a:solidFill>
                  <a:srgbClr val="4D4D4D"/>
                </a:solidFill>
              </a:rPr>
              <a:t>Administration methods and processes have changed with the advent of more sophisticated technology.</a:t>
            </a:r>
          </a:p>
          <a:p>
            <a:pPr marL="442913" indent="-442913"/>
            <a:r>
              <a:rPr lang="en-AU" dirty="0">
                <a:solidFill>
                  <a:srgbClr val="4D4D4D"/>
                </a:solidFill>
              </a:rPr>
              <a:t>Society has changed – short and sharp is what people want.</a:t>
            </a:r>
          </a:p>
          <a:p>
            <a:pPr marL="442913" indent="-442913"/>
            <a:r>
              <a:rPr lang="en-AU" dirty="0">
                <a:solidFill>
                  <a:srgbClr val="4D4D4D"/>
                </a:solidFill>
              </a:rPr>
              <a:t>The numbers playing the different types of bowls has changed.</a:t>
            </a:r>
          </a:p>
          <a:p>
            <a:pPr marL="442913" indent="-442913"/>
            <a:r>
              <a:rPr lang="en-AU" dirty="0">
                <a:solidFill>
                  <a:srgbClr val="4D4D4D"/>
                </a:solidFill>
              </a:rPr>
              <a:t>Volunteering is different now.</a:t>
            </a:r>
          </a:p>
          <a:p>
            <a:pPr marL="442913" indent="-442913"/>
            <a:r>
              <a:rPr lang="en-AU" dirty="0">
                <a:solidFill>
                  <a:srgbClr val="4D4D4D"/>
                </a:solidFill>
              </a:rPr>
              <a:t>Traditional bowls (</a:t>
            </a:r>
            <a:r>
              <a:rPr lang="en-AU" dirty="0" err="1">
                <a:solidFill>
                  <a:srgbClr val="4D4D4D"/>
                </a:solidFill>
              </a:rPr>
              <a:t>ie</a:t>
            </a:r>
            <a:r>
              <a:rPr lang="en-AU" dirty="0">
                <a:solidFill>
                  <a:srgbClr val="4D4D4D"/>
                </a:solidFill>
              </a:rPr>
              <a:t> Pennant) has decreased in the percentage of bowls played in comparison to social bowls. (Bowls Australia data) </a:t>
            </a:r>
          </a:p>
          <a:p>
            <a:pPr marL="442913" indent="-442913"/>
            <a:r>
              <a:rPr lang="en-AU" dirty="0">
                <a:solidFill>
                  <a:srgbClr val="4D4D4D"/>
                </a:solidFill>
              </a:rPr>
              <a:t>For some Clubs to survive we need to think outside the box.</a:t>
            </a:r>
          </a:p>
        </p:txBody>
      </p:sp>
      <p:sp>
        <p:nvSpPr>
          <p:cNvPr id="6" name="Content Placeholder 2">
            <a:extLst>
              <a:ext uri="{FF2B5EF4-FFF2-40B4-BE49-F238E27FC236}">
                <a16:creationId xmlns:a16="http://schemas.microsoft.com/office/drawing/2014/main" id="{F94B4B21-C8FE-4037-AEF5-69F217E84107}"/>
              </a:ext>
            </a:extLst>
          </p:cNvPr>
          <p:cNvSpPr txBox="1">
            <a:spLocks/>
          </p:cNvSpPr>
          <p:nvPr/>
        </p:nvSpPr>
        <p:spPr>
          <a:xfrm>
            <a:off x="487681" y="818322"/>
            <a:ext cx="9980021" cy="71824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400" b="1" dirty="0">
                <a:solidFill>
                  <a:srgbClr val="005AAB"/>
                </a:solidFill>
                <a:latin typeface="Agenda" panose="02000603040000020004" pitchFamily="50" charset="0"/>
              </a:rPr>
              <a:t>WE KNOW…</a:t>
            </a:r>
          </a:p>
        </p:txBody>
      </p:sp>
      <p:pic>
        <p:nvPicPr>
          <p:cNvPr id="10" name="Picture 9">
            <a:extLst>
              <a:ext uri="{FF2B5EF4-FFF2-40B4-BE49-F238E27FC236}">
                <a16:creationId xmlns:a16="http://schemas.microsoft.com/office/drawing/2014/main" id="{FD0E81B2-B130-4E9C-914E-679AC20DB4DF}"/>
              </a:ext>
            </a:extLst>
          </p:cNvPr>
          <p:cNvPicPr>
            <a:picLocks noChangeAspect="1"/>
          </p:cNvPicPr>
          <p:nvPr/>
        </p:nvPicPr>
        <p:blipFill rotWithShape="1">
          <a:blip r:embed="rId2">
            <a:extLst>
              <a:ext uri="{28A0092B-C50C-407E-A947-70E740481C1C}">
                <a14:useLocalDpi xmlns:a14="http://schemas.microsoft.com/office/drawing/2010/main" val="0"/>
              </a:ext>
            </a:extLst>
          </a:blip>
          <a:srcRect t="38841" b="10146"/>
          <a:stretch/>
        </p:blipFill>
        <p:spPr>
          <a:xfrm>
            <a:off x="437604" y="221530"/>
            <a:ext cx="11316792" cy="356017"/>
          </a:xfrm>
          <a:prstGeom prst="rect">
            <a:avLst/>
          </a:prstGeom>
        </p:spPr>
      </p:pic>
      <p:pic>
        <p:nvPicPr>
          <p:cNvPr id="14" name="Picture 13">
            <a:extLst>
              <a:ext uri="{FF2B5EF4-FFF2-40B4-BE49-F238E27FC236}">
                <a16:creationId xmlns:a16="http://schemas.microsoft.com/office/drawing/2014/main" id="{700D3BB4-CBB1-4A59-9DE2-00A47042FB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58594" y="17743"/>
            <a:ext cx="310742" cy="511430"/>
          </a:xfrm>
          <a:prstGeom prst="rect">
            <a:avLst/>
          </a:prstGeom>
        </p:spPr>
      </p:pic>
      <p:sp>
        <p:nvSpPr>
          <p:cNvPr id="15" name="Oval 14">
            <a:extLst>
              <a:ext uri="{FF2B5EF4-FFF2-40B4-BE49-F238E27FC236}">
                <a16:creationId xmlns:a16="http://schemas.microsoft.com/office/drawing/2014/main" id="{28AFFCEF-D059-4C9E-99CE-82BAEBCBEEAD}"/>
              </a:ext>
            </a:extLst>
          </p:cNvPr>
          <p:cNvSpPr/>
          <p:nvPr/>
        </p:nvSpPr>
        <p:spPr>
          <a:xfrm>
            <a:off x="11520885" y="467089"/>
            <a:ext cx="260043" cy="71511"/>
          </a:xfrm>
          <a:prstGeom prst="ellipse">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150436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2" presetClass="entr" presetSubtype="1"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100" fill="hold"/>
                                        <p:tgtEl>
                                          <p:spTgt spid="14"/>
                                        </p:tgtEl>
                                        <p:attrNameLst>
                                          <p:attrName>ppt_x</p:attrName>
                                        </p:attrNameLst>
                                      </p:cBhvr>
                                      <p:tavLst>
                                        <p:tav tm="0">
                                          <p:val>
                                            <p:strVal val="#ppt_x"/>
                                          </p:val>
                                        </p:tav>
                                        <p:tav tm="100000">
                                          <p:val>
                                            <p:strVal val="#ppt_x"/>
                                          </p:val>
                                        </p:tav>
                                      </p:tavLst>
                                    </p:anim>
                                    <p:anim calcmode="lin" valueType="num">
                                      <p:cBhvr additive="base">
                                        <p:cTn id="12" dur="100" fill="hold"/>
                                        <p:tgtEl>
                                          <p:spTgt spid="14"/>
                                        </p:tgtEl>
                                        <p:attrNameLst>
                                          <p:attrName>ppt_y</p:attrName>
                                        </p:attrNameLst>
                                      </p:cBhvr>
                                      <p:tavLst>
                                        <p:tav tm="0">
                                          <p:val>
                                            <p:strVal val="0-#ppt_h/2"/>
                                          </p:val>
                                        </p:tav>
                                        <p:tav tm="100000">
                                          <p:val>
                                            <p:strVal val="#ppt_y"/>
                                          </p:val>
                                        </p:tav>
                                      </p:tavLst>
                                    </p:anim>
                                  </p:childTnLst>
                                </p:cTn>
                              </p:par>
                              <p:par>
                                <p:cTn id="13" presetID="10"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1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500"/>
                                        <p:tgtEl>
                                          <p:spTgt spid="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fade">
                                      <p:cBhvr>
                                        <p:cTn id="25" dur="500"/>
                                        <p:tgtEl>
                                          <p:spTgt spid="5">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Effect transition="in" filter="fade">
                                      <p:cBhvr>
                                        <p:cTn id="30" dur="500"/>
                                        <p:tgtEl>
                                          <p:spTgt spid="5">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500"/>
                                        <p:tgtEl>
                                          <p:spTgt spid="5">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5">
                                            <p:txEl>
                                              <p:pRg st="4" end="4"/>
                                            </p:txEl>
                                          </p:spTgt>
                                        </p:tgtEl>
                                        <p:attrNameLst>
                                          <p:attrName>style.visibility</p:attrName>
                                        </p:attrNameLst>
                                      </p:cBhvr>
                                      <p:to>
                                        <p:strVal val="visible"/>
                                      </p:to>
                                    </p:set>
                                    <p:animEffect transition="in" filter="fade">
                                      <p:cBhvr>
                                        <p:cTn id="40" dur="500"/>
                                        <p:tgtEl>
                                          <p:spTgt spid="5">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5">
                                            <p:txEl>
                                              <p:pRg st="5" end="5"/>
                                            </p:txEl>
                                          </p:spTgt>
                                        </p:tgtEl>
                                        <p:attrNameLst>
                                          <p:attrName>style.visibility</p:attrName>
                                        </p:attrNameLst>
                                      </p:cBhvr>
                                      <p:to>
                                        <p:strVal val="visible"/>
                                      </p:to>
                                    </p:set>
                                    <p:animEffect transition="in" filter="fade">
                                      <p:cBhvr>
                                        <p:cTn id="45" dur="500"/>
                                        <p:tgtEl>
                                          <p:spTgt spid="5">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5">
                                            <p:txEl>
                                              <p:pRg st="6" end="6"/>
                                            </p:txEl>
                                          </p:spTgt>
                                        </p:tgtEl>
                                        <p:attrNameLst>
                                          <p:attrName>style.visibility</p:attrName>
                                        </p:attrNameLst>
                                      </p:cBhvr>
                                      <p:to>
                                        <p:strVal val="visible"/>
                                      </p:to>
                                    </p:set>
                                    <p:animEffect transition="in" filter="fade">
                                      <p:cBhvr>
                                        <p:cTn id="50"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47F89DE4-D67D-44D5-BFA0-D66F52D49523}"/>
              </a:ext>
            </a:extLst>
          </p:cNvPr>
          <p:cNvSpPr txBox="1">
            <a:spLocks/>
          </p:cNvSpPr>
          <p:nvPr/>
        </p:nvSpPr>
        <p:spPr>
          <a:xfrm>
            <a:off x="437604" y="1536566"/>
            <a:ext cx="11298767" cy="5099904"/>
          </a:xfrm>
          <a:prstGeom prst="rect">
            <a:avLst/>
          </a:prstGeom>
          <a:solidFill>
            <a:srgbClr val="F6F6F6"/>
          </a:solidFill>
        </p:spPr>
        <p:txBody>
          <a:bodyPr wrap="square" lIns="252000" tIns="252000" rIns="252000" bIns="9000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2913" indent="-442913"/>
            <a:r>
              <a:rPr lang="en-AU" dirty="0">
                <a:solidFill>
                  <a:srgbClr val="4D4D4D"/>
                </a:solidFill>
              </a:rPr>
              <a:t>16 current region structure to remain.</a:t>
            </a:r>
          </a:p>
          <a:p>
            <a:pPr marL="442913" indent="-442913"/>
            <a:r>
              <a:rPr lang="en-AU" dirty="0">
                <a:solidFill>
                  <a:srgbClr val="4D4D4D"/>
                </a:solidFill>
              </a:rPr>
              <a:t>Alteration to some Region boundaries. This means that some Clubs will be in a different Region.</a:t>
            </a:r>
          </a:p>
          <a:p>
            <a:pPr marL="442913" indent="-442913"/>
            <a:r>
              <a:rPr lang="en-AU" dirty="0">
                <a:solidFill>
                  <a:srgbClr val="4D4D4D"/>
                </a:solidFill>
              </a:rPr>
              <a:t>Existing Divisions – Boards, Committees, Governance structure – </a:t>
            </a:r>
            <a:br>
              <a:rPr lang="en-AU" dirty="0">
                <a:solidFill>
                  <a:srgbClr val="4D4D4D"/>
                </a:solidFill>
              </a:rPr>
            </a:br>
            <a:r>
              <a:rPr lang="en-AU" b="1" dirty="0">
                <a:solidFill>
                  <a:srgbClr val="4D4D4D"/>
                </a:solidFill>
              </a:rPr>
              <a:t>will be removed</a:t>
            </a:r>
            <a:r>
              <a:rPr lang="en-AU" dirty="0">
                <a:solidFill>
                  <a:srgbClr val="4D4D4D"/>
                </a:solidFill>
              </a:rPr>
              <a:t>. The 16 Regions will have one level of governance.</a:t>
            </a:r>
          </a:p>
          <a:p>
            <a:pPr marL="442913" indent="-442913"/>
            <a:r>
              <a:rPr lang="en-AU" dirty="0">
                <a:solidFill>
                  <a:srgbClr val="4D4D4D"/>
                </a:solidFill>
              </a:rPr>
              <a:t>Playing areas will be used to minimize disruption to current travelling patterns within the 16 Regions.</a:t>
            </a:r>
          </a:p>
          <a:p>
            <a:pPr marL="442913" indent="-442913"/>
            <a:r>
              <a:rPr lang="en-AU" dirty="0">
                <a:solidFill>
                  <a:srgbClr val="4D4D4D"/>
                </a:solidFill>
              </a:rPr>
              <a:t>Bowls Victoria will give support to make this happen before </a:t>
            </a:r>
            <a:br>
              <a:rPr lang="en-AU" dirty="0">
                <a:solidFill>
                  <a:srgbClr val="4D4D4D"/>
                </a:solidFill>
              </a:rPr>
            </a:br>
            <a:r>
              <a:rPr lang="en-AU" dirty="0">
                <a:solidFill>
                  <a:srgbClr val="4D4D4D"/>
                </a:solidFill>
              </a:rPr>
              <a:t>June 30, 2021.</a:t>
            </a:r>
          </a:p>
        </p:txBody>
      </p:sp>
      <p:sp>
        <p:nvSpPr>
          <p:cNvPr id="6" name="Content Placeholder 2">
            <a:extLst>
              <a:ext uri="{FF2B5EF4-FFF2-40B4-BE49-F238E27FC236}">
                <a16:creationId xmlns:a16="http://schemas.microsoft.com/office/drawing/2014/main" id="{F94B4B21-C8FE-4037-AEF5-69F217E84107}"/>
              </a:ext>
            </a:extLst>
          </p:cNvPr>
          <p:cNvSpPr txBox="1">
            <a:spLocks/>
          </p:cNvSpPr>
          <p:nvPr/>
        </p:nvSpPr>
        <p:spPr>
          <a:xfrm>
            <a:off x="487681" y="818322"/>
            <a:ext cx="9980021" cy="71824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400" b="1" dirty="0">
                <a:solidFill>
                  <a:srgbClr val="005AAB"/>
                </a:solidFill>
                <a:latin typeface="Agenda" panose="02000603040000020004" pitchFamily="50" charset="0"/>
              </a:rPr>
              <a:t>DECISION FROM BOWLS VICTORIA</a:t>
            </a:r>
          </a:p>
        </p:txBody>
      </p:sp>
      <p:pic>
        <p:nvPicPr>
          <p:cNvPr id="10" name="Picture 9">
            <a:extLst>
              <a:ext uri="{FF2B5EF4-FFF2-40B4-BE49-F238E27FC236}">
                <a16:creationId xmlns:a16="http://schemas.microsoft.com/office/drawing/2014/main" id="{FD0E81B2-B130-4E9C-914E-679AC20DB4DF}"/>
              </a:ext>
            </a:extLst>
          </p:cNvPr>
          <p:cNvPicPr>
            <a:picLocks noChangeAspect="1"/>
          </p:cNvPicPr>
          <p:nvPr/>
        </p:nvPicPr>
        <p:blipFill rotWithShape="1">
          <a:blip r:embed="rId2">
            <a:extLst>
              <a:ext uri="{28A0092B-C50C-407E-A947-70E740481C1C}">
                <a14:useLocalDpi xmlns:a14="http://schemas.microsoft.com/office/drawing/2010/main" val="0"/>
              </a:ext>
            </a:extLst>
          </a:blip>
          <a:srcRect t="38841" b="10146"/>
          <a:stretch/>
        </p:blipFill>
        <p:spPr>
          <a:xfrm>
            <a:off x="437604" y="221530"/>
            <a:ext cx="11316792" cy="356017"/>
          </a:xfrm>
          <a:prstGeom prst="rect">
            <a:avLst/>
          </a:prstGeom>
        </p:spPr>
      </p:pic>
      <p:pic>
        <p:nvPicPr>
          <p:cNvPr id="14" name="Picture 13">
            <a:extLst>
              <a:ext uri="{FF2B5EF4-FFF2-40B4-BE49-F238E27FC236}">
                <a16:creationId xmlns:a16="http://schemas.microsoft.com/office/drawing/2014/main" id="{700D3BB4-CBB1-4A59-9DE2-00A47042FB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58594" y="17743"/>
            <a:ext cx="310742" cy="511430"/>
          </a:xfrm>
          <a:prstGeom prst="rect">
            <a:avLst/>
          </a:prstGeom>
        </p:spPr>
      </p:pic>
      <p:sp>
        <p:nvSpPr>
          <p:cNvPr id="15" name="Oval 14">
            <a:extLst>
              <a:ext uri="{FF2B5EF4-FFF2-40B4-BE49-F238E27FC236}">
                <a16:creationId xmlns:a16="http://schemas.microsoft.com/office/drawing/2014/main" id="{28AFFCEF-D059-4C9E-99CE-82BAEBCBEEAD}"/>
              </a:ext>
            </a:extLst>
          </p:cNvPr>
          <p:cNvSpPr/>
          <p:nvPr/>
        </p:nvSpPr>
        <p:spPr>
          <a:xfrm>
            <a:off x="11520885" y="467089"/>
            <a:ext cx="260043" cy="71511"/>
          </a:xfrm>
          <a:prstGeom prst="ellipse">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657664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2" presetClass="entr" presetSubtype="1"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100" fill="hold"/>
                                        <p:tgtEl>
                                          <p:spTgt spid="14"/>
                                        </p:tgtEl>
                                        <p:attrNameLst>
                                          <p:attrName>ppt_x</p:attrName>
                                        </p:attrNameLst>
                                      </p:cBhvr>
                                      <p:tavLst>
                                        <p:tav tm="0">
                                          <p:val>
                                            <p:strVal val="#ppt_x"/>
                                          </p:val>
                                        </p:tav>
                                        <p:tav tm="100000">
                                          <p:val>
                                            <p:strVal val="#ppt_x"/>
                                          </p:val>
                                        </p:tav>
                                      </p:tavLst>
                                    </p:anim>
                                    <p:anim calcmode="lin" valueType="num">
                                      <p:cBhvr additive="base">
                                        <p:cTn id="12" dur="100" fill="hold"/>
                                        <p:tgtEl>
                                          <p:spTgt spid="14"/>
                                        </p:tgtEl>
                                        <p:attrNameLst>
                                          <p:attrName>ppt_y</p:attrName>
                                        </p:attrNameLst>
                                      </p:cBhvr>
                                      <p:tavLst>
                                        <p:tav tm="0">
                                          <p:val>
                                            <p:strVal val="0-#ppt_h/2"/>
                                          </p:val>
                                        </p:tav>
                                        <p:tav tm="100000">
                                          <p:val>
                                            <p:strVal val="#ppt_y"/>
                                          </p:val>
                                        </p:tav>
                                      </p:tavLst>
                                    </p:anim>
                                  </p:childTnLst>
                                </p:cTn>
                              </p:par>
                              <p:par>
                                <p:cTn id="13" presetID="10"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1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500"/>
                                        <p:tgtEl>
                                          <p:spTgt spid="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fade">
                                      <p:cBhvr>
                                        <p:cTn id="25" dur="500"/>
                                        <p:tgtEl>
                                          <p:spTgt spid="5">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Effect transition="in" filter="fade">
                                      <p:cBhvr>
                                        <p:cTn id="30" dur="500"/>
                                        <p:tgtEl>
                                          <p:spTgt spid="5">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500"/>
                                        <p:tgtEl>
                                          <p:spTgt spid="5">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5">
                                            <p:txEl>
                                              <p:pRg st="4" end="4"/>
                                            </p:txEl>
                                          </p:spTgt>
                                        </p:tgtEl>
                                        <p:attrNameLst>
                                          <p:attrName>style.visibility</p:attrName>
                                        </p:attrNameLst>
                                      </p:cBhvr>
                                      <p:to>
                                        <p:strVal val="visible"/>
                                      </p:to>
                                    </p:set>
                                    <p:animEffect transition="in" filter="fade">
                                      <p:cBhvr>
                                        <p:cTn id="4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47F89DE4-D67D-44D5-BFA0-D66F52D49523}"/>
              </a:ext>
            </a:extLst>
          </p:cNvPr>
          <p:cNvSpPr txBox="1">
            <a:spLocks/>
          </p:cNvSpPr>
          <p:nvPr/>
        </p:nvSpPr>
        <p:spPr>
          <a:xfrm>
            <a:off x="437604" y="1536566"/>
            <a:ext cx="11298767" cy="5099904"/>
          </a:xfrm>
          <a:prstGeom prst="rect">
            <a:avLst/>
          </a:prstGeom>
          <a:solidFill>
            <a:srgbClr val="F6F6F6"/>
          </a:solidFill>
        </p:spPr>
        <p:txBody>
          <a:bodyPr wrap="square" lIns="252000" tIns="252000" rIns="252000" bIns="9000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2913" indent="-442913"/>
            <a:r>
              <a:rPr lang="en-AU" dirty="0">
                <a:solidFill>
                  <a:srgbClr val="4D4D4D"/>
                </a:solidFill>
              </a:rPr>
              <a:t>Governance – to achieve uniformity.</a:t>
            </a:r>
          </a:p>
          <a:p>
            <a:pPr marL="442913" indent="-442913"/>
            <a:r>
              <a:rPr lang="en-AU" dirty="0">
                <a:solidFill>
                  <a:srgbClr val="4D4D4D"/>
                </a:solidFill>
              </a:rPr>
              <a:t>Volunteers – reduction in the number required.</a:t>
            </a:r>
          </a:p>
          <a:p>
            <a:pPr marL="442913" indent="-442913"/>
            <a:r>
              <a:rPr lang="en-AU" dirty="0">
                <a:solidFill>
                  <a:srgbClr val="4D4D4D"/>
                </a:solidFill>
              </a:rPr>
              <a:t>Playing areas – maximizing bowlers leisure time.</a:t>
            </a:r>
          </a:p>
        </p:txBody>
      </p:sp>
      <p:sp>
        <p:nvSpPr>
          <p:cNvPr id="6" name="Content Placeholder 2">
            <a:extLst>
              <a:ext uri="{FF2B5EF4-FFF2-40B4-BE49-F238E27FC236}">
                <a16:creationId xmlns:a16="http://schemas.microsoft.com/office/drawing/2014/main" id="{F94B4B21-C8FE-4037-AEF5-69F217E84107}"/>
              </a:ext>
            </a:extLst>
          </p:cNvPr>
          <p:cNvSpPr txBox="1">
            <a:spLocks/>
          </p:cNvSpPr>
          <p:nvPr/>
        </p:nvSpPr>
        <p:spPr>
          <a:xfrm>
            <a:off x="487681" y="818322"/>
            <a:ext cx="9980021" cy="71824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3400" b="1" dirty="0">
                <a:solidFill>
                  <a:srgbClr val="005AAB"/>
                </a:solidFill>
                <a:latin typeface="Agenda" panose="02000603040000020004" pitchFamily="50" charset="0"/>
              </a:rPr>
              <a:t>THREE KEY REASONS FOR THIS DECISION</a:t>
            </a:r>
            <a:endParaRPr lang="en-US" sz="3400" b="1" dirty="0">
              <a:solidFill>
                <a:srgbClr val="005AAB"/>
              </a:solidFill>
              <a:latin typeface="Agenda" panose="02000603040000020004" pitchFamily="50" charset="0"/>
            </a:endParaRPr>
          </a:p>
        </p:txBody>
      </p:sp>
      <p:pic>
        <p:nvPicPr>
          <p:cNvPr id="10" name="Picture 9">
            <a:extLst>
              <a:ext uri="{FF2B5EF4-FFF2-40B4-BE49-F238E27FC236}">
                <a16:creationId xmlns:a16="http://schemas.microsoft.com/office/drawing/2014/main" id="{FD0E81B2-B130-4E9C-914E-679AC20DB4DF}"/>
              </a:ext>
            </a:extLst>
          </p:cNvPr>
          <p:cNvPicPr>
            <a:picLocks noChangeAspect="1"/>
          </p:cNvPicPr>
          <p:nvPr/>
        </p:nvPicPr>
        <p:blipFill rotWithShape="1">
          <a:blip r:embed="rId2">
            <a:extLst>
              <a:ext uri="{28A0092B-C50C-407E-A947-70E740481C1C}">
                <a14:useLocalDpi xmlns:a14="http://schemas.microsoft.com/office/drawing/2010/main" val="0"/>
              </a:ext>
            </a:extLst>
          </a:blip>
          <a:srcRect t="38841" b="10146"/>
          <a:stretch/>
        </p:blipFill>
        <p:spPr>
          <a:xfrm>
            <a:off x="437604" y="221530"/>
            <a:ext cx="11316792" cy="356017"/>
          </a:xfrm>
          <a:prstGeom prst="rect">
            <a:avLst/>
          </a:prstGeom>
        </p:spPr>
      </p:pic>
      <p:pic>
        <p:nvPicPr>
          <p:cNvPr id="14" name="Picture 13">
            <a:extLst>
              <a:ext uri="{FF2B5EF4-FFF2-40B4-BE49-F238E27FC236}">
                <a16:creationId xmlns:a16="http://schemas.microsoft.com/office/drawing/2014/main" id="{700D3BB4-CBB1-4A59-9DE2-00A47042FB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58594" y="17743"/>
            <a:ext cx="310742" cy="511430"/>
          </a:xfrm>
          <a:prstGeom prst="rect">
            <a:avLst/>
          </a:prstGeom>
        </p:spPr>
      </p:pic>
      <p:sp>
        <p:nvSpPr>
          <p:cNvPr id="15" name="Oval 14">
            <a:extLst>
              <a:ext uri="{FF2B5EF4-FFF2-40B4-BE49-F238E27FC236}">
                <a16:creationId xmlns:a16="http://schemas.microsoft.com/office/drawing/2014/main" id="{28AFFCEF-D059-4C9E-99CE-82BAEBCBEEAD}"/>
              </a:ext>
            </a:extLst>
          </p:cNvPr>
          <p:cNvSpPr/>
          <p:nvPr/>
        </p:nvSpPr>
        <p:spPr>
          <a:xfrm>
            <a:off x="11520885" y="467089"/>
            <a:ext cx="260043" cy="71511"/>
          </a:xfrm>
          <a:prstGeom prst="ellipse">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546396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2" presetClass="entr" presetSubtype="1"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100" fill="hold"/>
                                        <p:tgtEl>
                                          <p:spTgt spid="14"/>
                                        </p:tgtEl>
                                        <p:attrNameLst>
                                          <p:attrName>ppt_x</p:attrName>
                                        </p:attrNameLst>
                                      </p:cBhvr>
                                      <p:tavLst>
                                        <p:tav tm="0">
                                          <p:val>
                                            <p:strVal val="#ppt_x"/>
                                          </p:val>
                                        </p:tav>
                                        <p:tav tm="100000">
                                          <p:val>
                                            <p:strVal val="#ppt_x"/>
                                          </p:val>
                                        </p:tav>
                                      </p:tavLst>
                                    </p:anim>
                                    <p:anim calcmode="lin" valueType="num">
                                      <p:cBhvr additive="base">
                                        <p:cTn id="12" dur="100" fill="hold"/>
                                        <p:tgtEl>
                                          <p:spTgt spid="14"/>
                                        </p:tgtEl>
                                        <p:attrNameLst>
                                          <p:attrName>ppt_y</p:attrName>
                                        </p:attrNameLst>
                                      </p:cBhvr>
                                      <p:tavLst>
                                        <p:tav tm="0">
                                          <p:val>
                                            <p:strVal val="0-#ppt_h/2"/>
                                          </p:val>
                                        </p:tav>
                                        <p:tav tm="100000">
                                          <p:val>
                                            <p:strVal val="#ppt_y"/>
                                          </p:val>
                                        </p:tav>
                                      </p:tavLst>
                                    </p:anim>
                                  </p:childTnLst>
                                </p:cTn>
                              </p:par>
                              <p:par>
                                <p:cTn id="13" presetID="10"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1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500"/>
                                        <p:tgtEl>
                                          <p:spTgt spid="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fade">
                                      <p:cBhvr>
                                        <p:cTn id="25" dur="500"/>
                                        <p:tgtEl>
                                          <p:spTgt spid="5">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Effect transition="in" filter="fade">
                                      <p:cBhvr>
                                        <p:cTn id="30"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47F89DE4-D67D-44D5-BFA0-D66F52D49523}"/>
              </a:ext>
            </a:extLst>
          </p:cNvPr>
          <p:cNvSpPr txBox="1">
            <a:spLocks/>
          </p:cNvSpPr>
          <p:nvPr/>
        </p:nvSpPr>
        <p:spPr>
          <a:xfrm>
            <a:off x="437604" y="1536566"/>
            <a:ext cx="11298767" cy="5099904"/>
          </a:xfrm>
          <a:prstGeom prst="rect">
            <a:avLst/>
          </a:prstGeom>
          <a:solidFill>
            <a:srgbClr val="F6F6F6"/>
          </a:solidFill>
        </p:spPr>
        <p:txBody>
          <a:bodyPr wrap="square" lIns="252000" tIns="252000" rIns="252000" bIns="9000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2913" indent="-442913"/>
            <a:r>
              <a:rPr lang="en-AU" dirty="0">
                <a:solidFill>
                  <a:srgbClr val="4D4D4D"/>
                </a:solidFill>
              </a:rPr>
              <a:t>As a sport we have many layers of governance.</a:t>
            </a:r>
          </a:p>
          <a:p>
            <a:pPr marL="442913" indent="-442913"/>
            <a:r>
              <a:rPr lang="en-AU" dirty="0">
                <a:solidFill>
                  <a:srgbClr val="4D4D4D"/>
                </a:solidFill>
              </a:rPr>
              <a:t>Positions on Boards and Committees are unfilled.</a:t>
            </a:r>
          </a:p>
          <a:p>
            <a:pPr marL="442913" indent="-442913"/>
            <a:r>
              <a:rPr lang="en-AU" dirty="0">
                <a:solidFill>
                  <a:srgbClr val="4D4D4D"/>
                </a:solidFill>
              </a:rPr>
              <a:t>Often the same volunteers are on multiple Boards and Committees.</a:t>
            </a:r>
          </a:p>
          <a:p>
            <a:pPr marL="442913" indent="-442913"/>
            <a:r>
              <a:rPr lang="en-AU" dirty="0">
                <a:solidFill>
                  <a:srgbClr val="4D4D4D"/>
                </a:solidFill>
              </a:rPr>
              <a:t>There are often blurred lines between levels of governance.</a:t>
            </a:r>
          </a:p>
          <a:p>
            <a:pPr marL="442913" indent="-442913"/>
            <a:r>
              <a:rPr lang="en-AU" dirty="0">
                <a:solidFill>
                  <a:srgbClr val="4D4D4D"/>
                </a:solidFill>
              </a:rPr>
              <a:t>A clear, concise and readily accessible structure will bring all Regions to a comparable place of governance.  </a:t>
            </a:r>
          </a:p>
          <a:p>
            <a:pPr marL="442913" indent="-442913"/>
            <a:r>
              <a:rPr lang="en-AU" dirty="0">
                <a:solidFill>
                  <a:srgbClr val="4D4D4D"/>
                </a:solidFill>
              </a:rPr>
              <a:t> A package of documents will be provided from Bowls Victoria.</a:t>
            </a:r>
          </a:p>
        </p:txBody>
      </p:sp>
      <p:sp>
        <p:nvSpPr>
          <p:cNvPr id="6" name="Content Placeholder 2">
            <a:extLst>
              <a:ext uri="{FF2B5EF4-FFF2-40B4-BE49-F238E27FC236}">
                <a16:creationId xmlns:a16="http://schemas.microsoft.com/office/drawing/2014/main" id="{F94B4B21-C8FE-4037-AEF5-69F217E84107}"/>
              </a:ext>
            </a:extLst>
          </p:cNvPr>
          <p:cNvSpPr txBox="1">
            <a:spLocks/>
          </p:cNvSpPr>
          <p:nvPr/>
        </p:nvSpPr>
        <p:spPr>
          <a:xfrm>
            <a:off x="487681" y="818322"/>
            <a:ext cx="9980021" cy="71824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3400" b="1" dirty="0">
                <a:solidFill>
                  <a:srgbClr val="005AAB"/>
                </a:solidFill>
                <a:latin typeface="Agenda" panose="02000603040000020004" pitchFamily="50" charset="0"/>
              </a:rPr>
              <a:t>GOVERNANCE</a:t>
            </a:r>
            <a:endParaRPr lang="en-US" sz="3400" b="1" dirty="0">
              <a:solidFill>
                <a:srgbClr val="005AAB"/>
              </a:solidFill>
              <a:latin typeface="Agenda" panose="02000603040000020004" pitchFamily="50" charset="0"/>
            </a:endParaRPr>
          </a:p>
        </p:txBody>
      </p:sp>
      <p:pic>
        <p:nvPicPr>
          <p:cNvPr id="10" name="Picture 9">
            <a:extLst>
              <a:ext uri="{FF2B5EF4-FFF2-40B4-BE49-F238E27FC236}">
                <a16:creationId xmlns:a16="http://schemas.microsoft.com/office/drawing/2014/main" id="{FD0E81B2-B130-4E9C-914E-679AC20DB4DF}"/>
              </a:ext>
            </a:extLst>
          </p:cNvPr>
          <p:cNvPicPr>
            <a:picLocks noChangeAspect="1"/>
          </p:cNvPicPr>
          <p:nvPr/>
        </p:nvPicPr>
        <p:blipFill rotWithShape="1">
          <a:blip r:embed="rId2">
            <a:extLst>
              <a:ext uri="{28A0092B-C50C-407E-A947-70E740481C1C}">
                <a14:useLocalDpi xmlns:a14="http://schemas.microsoft.com/office/drawing/2010/main" val="0"/>
              </a:ext>
            </a:extLst>
          </a:blip>
          <a:srcRect t="38841" b="10146"/>
          <a:stretch/>
        </p:blipFill>
        <p:spPr>
          <a:xfrm>
            <a:off x="437604" y="221530"/>
            <a:ext cx="11316792" cy="356017"/>
          </a:xfrm>
          <a:prstGeom prst="rect">
            <a:avLst/>
          </a:prstGeom>
        </p:spPr>
      </p:pic>
      <p:pic>
        <p:nvPicPr>
          <p:cNvPr id="14" name="Picture 13">
            <a:extLst>
              <a:ext uri="{FF2B5EF4-FFF2-40B4-BE49-F238E27FC236}">
                <a16:creationId xmlns:a16="http://schemas.microsoft.com/office/drawing/2014/main" id="{700D3BB4-CBB1-4A59-9DE2-00A47042FB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58594" y="17743"/>
            <a:ext cx="310742" cy="511430"/>
          </a:xfrm>
          <a:prstGeom prst="rect">
            <a:avLst/>
          </a:prstGeom>
        </p:spPr>
      </p:pic>
      <p:sp>
        <p:nvSpPr>
          <p:cNvPr id="15" name="Oval 14">
            <a:extLst>
              <a:ext uri="{FF2B5EF4-FFF2-40B4-BE49-F238E27FC236}">
                <a16:creationId xmlns:a16="http://schemas.microsoft.com/office/drawing/2014/main" id="{28AFFCEF-D059-4C9E-99CE-82BAEBCBEEAD}"/>
              </a:ext>
            </a:extLst>
          </p:cNvPr>
          <p:cNvSpPr/>
          <p:nvPr/>
        </p:nvSpPr>
        <p:spPr>
          <a:xfrm>
            <a:off x="11520885" y="467089"/>
            <a:ext cx="260043" cy="71511"/>
          </a:xfrm>
          <a:prstGeom prst="ellipse">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635552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2" presetClass="entr" presetSubtype="1"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100" fill="hold"/>
                                        <p:tgtEl>
                                          <p:spTgt spid="14"/>
                                        </p:tgtEl>
                                        <p:attrNameLst>
                                          <p:attrName>ppt_x</p:attrName>
                                        </p:attrNameLst>
                                      </p:cBhvr>
                                      <p:tavLst>
                                        <p:tav tm="0">
                                          <p:val>
                                            <p:strVal val="#ppt_x"/>
                                          </p:val>
                                        </p:tav>
                                        <p:tav tm="100000">
                                          <p:val>
                                            <p:strVal val="#ppt_x"/>
                                          </p:val>
                                        </p:tav>
                                      </p:tavLst>
                                    </p:anim>
                                    <p:anim calcmode="lin" valueType="num">
                                      <p:cBhvr additive="base">
                                        <p:cTn id="12" dur="100" fill="hold"/>
                                        <p:tgtEl>
                                          <p:spTgt spid="14"/>
                                        </p:tgtEl>
                                        <p:attrNameLst>
                                          <p:attrName>ppt_y</p:attrName>
                                        </p:attrNameLst>
                                      </p:cBhvr>
                                      <p:tavLst>
                                        <p:tav tm="0">
                                          <p:val>
                                            <p:strVal val="0-#ppt_h/2"/>
                                          </p:val>
                                        </p:tav>
                                        <p:tav tm="100000">
                                          <p:val>
                                            <p:strVal val="#ppt_y"/>
                                          </p:val>
                                        </p:tav>
                                      </p:tavLst>
                                    </p:anim>
                                  </p:childTnLst>
                                </p:cTn>
                              </p:par>
                              <p:par>
                                <p:cTn id="13" presetID="10"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1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500"/>
                                        <p:tgtEl>
                                          <p:spTgt spid="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fade">
                                      <p:cBhvr>
                                        <p:cTn id="25" dur="500"/>
                                        <p:tgtEl>
                                          <p:spTgt spid="5">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Effect transition="in" filter="fade">
                                      <p:cBhvr>
                                        <p:cTn id="30" dur="500"/>
                                        <p:tgtEl>
                                          <p:spTgt spid="5">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500"/>
                                        <p:tgtEl>
                                          <p:spTgt spid="5">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5">
                                            <p:txEl>
                                              <p:pRg st="4" end="4"/>
                                            </p:txEl>
                                          </p:spTgt>
                                        </p:tgtEl>
                                        <p:attrNameLst>
                                          <p:attrName>style.visibility</p:attrName>
                                        </p:attrNameLst>
                                      </p:cBhvr>
                                      <p:to>
                                        <p:strVal val="visible"/>
                                      </p:to>
                                    </p:set>
                                    <p:animEffect transition="in" filter="fade">
                                      <p:cBhvr>
                                        <p:cTn id="40" dur="500"/>
                                        <p:tgtEl>
                                          <p:spTgt spid="5">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5">
                                            <p:txEl>
                                              <p:pRg st="5" end="5"/>
                                            </p:txEl>
                                          </p:spTgt>
                                        </p:tgtEl>
                                        <p:attrNameLst>
                                          <p:attrName>style.visibility</p:attrName>
                                        </p:attrNameLst>
                                      </p:cBhvr>
                                      <p:to>
                                        <p:strVal val="visible"/>
                                      </p:to>
                                    </p:set>
                                    <p:animEffect transition="in" filter="fade">
                                      <p:cBhvr>
                                        <p:cTn id="45"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47F89DE4-D67D-44D5-BFA0-D66F52D49523}"/>
              </a:ext>
            </a:extLst>
          </p:cNvPr>
          <p:cNvSpPr txBox="1">
            <a:spLocks/>
          </p:cNvSpPr>
          <p:nvPr/>
        </p:nvSpPr>
        <p:spPr>
          <a:xfrm>
            <a:off x="437604" y="1536566"/>
            <a:ext cx="11298767" cy="5099904"/>
          </a:xfrm>
          <a:prstGeom prst="rect">
            <a:avLst/>
          </a:prstGeom>
          <a:solidFill>
            <a:srgbClr val="F6F6F6"/>
          </a:solidFill>
        </p:spPr>
        <p:txBody>
          <a:bodyPr wrap="square" lIns="252000" tIns="252000" rIns="252000" bIns="9000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2913" indent="-442913"/>
            <a:r>
              <a:rPr lang="en-AU" dirty="0">
                <a:solidFill>
                  <a:srgbClr val="4D4D4D"/>
                </a:solidFill>
              </a:rPr>
              <a:t>Many of our Clubs only exist because of volunteers.</a:t>
            </a:r>
          </a:p>
          <a:p>
            <a:pPr marL="442913" indent="-442913"/>
            <a:r>
              <a:rPr lang="en-AU" dirty="0">
                <a:solidFill>
                  <a:srgbClr val="4D4D4D"/>
                </a:solidFill>
              </a:rPr>
              <a:t>Today, most people are time poor. Therefore we rely on too few to administer and manage the operations of our sport.</a:t>
            </a:r>
          </a:p>
          <a:p>
            <a:pPr marL="442913" indent="-442913"/>
            <a:r>
              <a:rPr lang="en-AU" dirty="0">
                <a:solidFill>
                  <a:srgbClr val="4D4D4D"/>
                </a:solidFill>
              </a:rPr>
              <a:t>Work and family commitments limit volunteering opportunities for many.</a:t>
            </a:r>
          </a:p>
          <a:p>
            <a:pPr marL="442913" indent="-442913"/>
            <a:r>
              <a:rPr lang="en-AU" dirty="0">
                <a:solidFill>
                  <a:srgbClr val="4D4D4D"/>
                </a:solidFill>
              </a:rPr>
              <a:t>The age and health of volunteers is problematic.</a:t>
            </a:r>
          </a:p>
          <a:p>
            <a:pPr marL="442913" indent="-442913"/>
            <a:r>
              <a:rPr lang="en-AU" b="1" dirty="0">
                <a:solidFill>
                  <a:srgbClr val="4D4D4D"/>
                </a:solidFill>
              </a:rPr>
              <a:t>Converting the multiple Divisions into a Region structure will reduce the number of volunteers required.</a:t>
            </a:r>
          </a:p>
        </p:txBody>
      </p:sp>
      <p:sp>
        <p:nvSpPr>
          <p:cNvPr id="6" name="Content Placeholder 2">
            <a:extLst>
              <a:ext uri="{FF2B5EF4-FFF2-40B4-BE49-F238E27FC236}">
                <a16:creationId xmlns:a16="http://schemas.microsoft.com/office/drawing/2014/main" id="{F94B4B21-C8FE-4037-AEF5-69F217E84107}"/>
              </a:ext>
            </a:extLst>
          </p:cNvPr>
          <p:cNvSpPr txBox="1">
            <a:spLocks/>
          </p:cNvSpPr>
          <p:nvPr/>
        </p:nvSpPr>
        <p:spPr>
          <a:xfrm>
            <a:off x="487681" y="818322"/>
            <a:ext cx="9980021" cy="71824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3400" b="1" dirty="0">
                <a:solidFill>
                  <a:srgbClr val="005AAB"/>
                </a:solidFill>
                <a:latin typeface="Agenda" panose="02000603040000020004" pitchFamily="50" charset="0"/>
              </a:rPr>
              <a:t>VOLUNTEERS</a:t>
            </a:r>
            <a:endParaRPr lang="en-US" sz="3400" b="1" dirty="0">
              <a:solidFill>
                <a:srgbClr val="005AAB"/>
              </a:solidFill>
              <a:latin typeface="Agenda" panose="02000603040000020004" pitchFamily="50" charset="0"/>
            </a:endParaRPr>
          </a:p>
        </p:txBody>
      </p:sp>
      <p:pic>
        <p:nvPicPr>
          <p:cNvPr id="10" name="Picture 9">
            <a:extLst>
              <a:ext uri="{FF2B5EF4-FFF2-40B4-BE49-F238E27FC236}">
                <a16:creationId xmlns:a16="http://schemas.microsoft.com/office/drawing/2014/main" id="{FD0E81B2-B130-4E9C-914E-679AC20DB4DF}"/>
              </a:ext>
            </a:extLst>
          </p:cNvPr>
          <p:cNvPicPr>
            <a:picLocks noChangeAspect="1"/>
          </p:cNvPicPr>
          <p:nvPr/>
        </p:nvPicPr>
        <p:blipFill rotWithShape="1">
          <a:blip r:embed="rId2">
            <a:extLst>
              <a:ext uri="{28A0092B-C50C-407E-A947-70E740481C1C}">
                <a14:useLocalDpi xmlns:a14="http://schemas.microsoft.com/office/drawing/2010/main" val="0"/>
              </a:ext>
            </a:extLst>
          </a:blip>
          <a:srcRect t="38841" b="10146"/>
          <a:stretch/>
        </p:blipFill>
        <p:spPr>
          <a:xfrm>
            <a:off x="437604" y="221530"/>
            <a:ext cx="11316792" cy="356017"/>
          </a:xfrm>
          <a:prstGeom prst="rect">
            <a:avLst/>
          </a:prstGeom>
        </p:spPr>
      </p:pic>
      <p:pic>
        <p:nvPicPr>
          <p:cNvPr id="14" name="Picture 13">
            <a:extLst>
              <a:ext uri="{FF2B5EF4-FFF2-40B4-BE49-F238E27FC236}">
                <a16:creationId xmlns:a16="http://schemas.microsoft.com/office/drawing/2014/main" id="{700D3BB4-CBB1-4A59-9DE2-00A47042FB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58594" y="17743"/>
            <a:ext cx="310742" cy="511430"/>
          </a:xfrm>
          <a:prstGeom prst="rect">
            <a:avLst/>
          </a:prstGeom>
        </p:spPr>
      </p:pic>
      <p:sp>
        <p:nvSpPr>
          <p:cNvPr id="15" name="Oval 14">
            <a:extLst>
              <a:ext uri="{FF2B5EF4-FFF2-40B4-BE49-F238E27FC236}">
                <a16:creationId xmlns:a16="http://schemas.microsoft.com/office/drawing/2014/main" id="{28AFFCEF-D059-4C9E-99CE-82BAEBCBEEAD}"/>
              </a:ext>
            </a:extLst>
          </p:cNvPr>
          <p:cNvSpPr/>
          <p:nvPr/>
        </p:nvSpPr>
        <p:spPr>
          <a:xfrm>
            <a:off x="11520885" y="467089"/>
            <a:ext cx="260043" cy="71511"/>
          </a:xfrm>
          <a:prstGeom prst="ellipse">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4154782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2" presetClass="entr" presetSubtype="1"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100" fill="hold"/>
                                        <p:tgtEl>
                                          <p:spTgt spid="14"/>
                                        </p:tgtEl>
                                        <p:attrNameLst>
                                          <p:attrName>ppt_x</p:attrName>
                                        </p:attrNameLst>
                                      </p:cBhvr>
                                      <p:tavLst>
                                        <p:tav tm="0">
                                          <p:val>
                                            <p:strVal val="#ppt_x"/>
                                          </p:val>
                                        </p:tav>
                                        <p:tav tm="100000">
                                          <p:val>
                                            <p:strVal val="#ppt_x"/>
                                          </p:val>
                                        </p:tav>
                                      </p:tavLst>
                                    </p:anim>
                                    <p:anim calcmode="lin" valueType="num">
                                      <p:cBhvr additive="base">
                                        <p:cTn id="12" dur="100" fill="hold"/>
                                        <p:tgtEl>
                                          <p:spTgt spid="14"/>
                                        </p:tgtEl>
                                        <p:attrNameLst>
                                          <p:attrName>ppt_y</p:attrName>
                                        </p:attrNameLst>
                                      </p:cBhvr>
                                      <p:tavLst>
                                        <p:tav tm="0">
                                          <p:val>
                                            <p:strVal val="0-#ppt_h/2"/>
                                          </p:val>
                                        </p:tav>
                                        <p:tav tm="100000">
                                          <p:val>
                                            <p:strVal val="#ppt_y"/>
                                          </p:val>
                                        </p:tav>
                                      </p:tavLst>
                                    </p:anim>
                                  </p:childTnLst>
                                </p:cTn>
                              </p:par>
                              <p:par>
                                <p:cTn id="13" presetID="10"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1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500"/>
                                        <p:tgtEl>
                                          <p:spTgt spid="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fade">
                                      <p:cBhvr>
                                        <p:cTn id="25" dur="500"/>
                                        <p:tgtEl>
                                          <p:spTgt spid="5">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Effect transition="in" filter="fade">
                                      <p:cBhvr>
                                        <p:cTn id="30" dur="500"/>
                                        <p:tgtEl>
                                          <p:spTgt spid="5">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500"/>
                                        <p:tgtEl>
                                          <p:spTgt spid="5">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5">
                                            <p:txEl>
                                              <p:pRg st="4" end="4"/>
                                            </p:txEl>
                                          </p:spTgt>
                                        </p:tgtEl>
                                        <p:attrNameLst>
                                          <p:attrName>style.visibility</p:attrName>
                                        </p:attrNameLst>
                                      </p:cBhvr>
                                      <p:to>
                                        <p:strVal val="visible"/>
                                      </p:to>
                                    </p:set>
                                    <p:animEffect transition="in" filter="fade">
                                      <p:cBhvr>
                                        <p:cTn id="4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47F89DE4-D67D-44D5-BFA0-D66F52D49523}"/>
              </a:ext>
            </a:extLst>
          </p:cNvPr>
          <p:cNvSpPr txBox="1">
            <a:spLocks/>
          </p:cNvSpPr>
          <p:nvPr/>
        </p:nvSpPr>
        <p:spPr>
          <a:xfrm>
            <a:off x="437604" y="1536566"/>
            <a:ext cx="11298767" cy="5099904"/>
          </a:xfrm>
          <a:prstGeom prst="rect">
            <a:avLst/>
          </a:prstGeom>
          <a:solidFill>
            <a:srgbClr val="F6F6F6"/>
          </a:solidFill>
        </p:spPr>
        <p:txBody>
          <a:bodyPr wrap="square" lIns="252000" tIns="252000" rIns="252000" bIns="9000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2913" indent="-442913">
              <a:spcBef>
                <a:spcPts val="600"/>
              </a:spcBef>
            </a:pPr>
            <a:r>
              <a:rPr lang="en-AU" dirty="0">
                <a:solidFill>
                  <a:srgbClr val="4D4D4D"/>
                </a:solidFill>
              </a:rPr>
              <a:t>A playing area is a group of Clubs in a common geographical area.</a:t>
            </a:r>
          </a:p>
          <a:p>
            <a:pPr marL="442913" indent="-442913">
              <a:spcBef>
                <a:spcPts val="600"/>
              </a:spcBef>
            </a:pPr>
            <a:r>
              <a:rPr lang="en-AU" dirty="0">
                <a:solidFill>
                  <a:srgbClr val="4D4D4D"/>
                </a:solidFill>
              </a:rPr>
              <a:t>Country Regions will be able to define their own playing areas. There is no limit to playing areas.</a:t>
            </a:r>
          </a:p>
          <a:p>
            <a:pPr marL="442913" indent="-442913">
              <a:spcBef>
                <a:spcPts val="600"/>
              </a:spcBef>
            </a:pPr>
            <a:r>
              <a:rPr lang="en-AU" dirty="0">
                <a:solidFill>
                  <a:srgbClr val="4D4D4D"/>
                </a:solidFill>
              </a:rPr>
              <a:t>Conversion to playing areas will make minimal alteration for most players. Travel arrangements will stay the same for most. </a:t>
            </a:r>
          </a:p>
          <a:p>
            <a:pPr marL="442913" indent="-442913">
              <a:spcBef>
                <a:spcPts val="600"/>
              </a:spcBef>
            </a:pPr>
            <a:r>
              <a:rPr lang="en-AU" dirty="0">
                <a:solidFill>
                  <a:srgbClr val="4D4D4D"/>
                </a:solidFill>
              </a:rPr>
              <a:t>Country Regions will be in a position to offer different opportunities for teams playing at the highest, elite level, right down to the lowest level. </a:t>
            </a:r>
          </a:p>
          <a:p>
            <a:pPr marL="442913" indent="-442913">
              <a:spcBef>
                <a:spcPts val="600"/>
              </a:spcBef>
            </a:pPr>
            <a:r>
              <a:rPr lang="en-AU" dirty="0">
                <a:solidFill>
                  <a:srgbClr val="4D4D4D"/>
                </a:solidFill>
              </a:rPr>
              <a:t>Country Regions may choose to introduce a form of a “Premier level” competition.</a:t>
            </a:r>
          </a:p>
          <a:p>
            <a:pPr marL="442913" indent="-442913">
              <a:spcBef>
                <a:spcPts val="600"/>
              </a:spcBef>
            </a:pPr>
            <a:r>
              <a:rPr lang="en-AU" dirty="0">
                <a:solidFill>
                  <a:srgbClr val="4D4D4D"/>
                </a:solidFill>
              </a:rPr>
              <a:t>The success of </a:t>
            </a:r>
            <a:r>
              <a:rPr lang="en-AU" dirty="0" err="1">
                <a:solidFill>
                  <a:srgbClr val="4D4D4D"/>
                </a:solidFill>
              </a:rPr>
              <a:t>BowlsLink</a:t>
            </a:r>
            <a:r>
              <a:rPr lang="en-AU" dirty="0">
                <a:solidFill>
                  <a:srgbClr val="4D4D4D"/>
                </a:solidFill>
              </a:rPr>
              <a:t> allows competitions to be administered from anywhere, as communication is all electronic.</a:t>
            </a:r>
          </a:p>
        </p:txBody>
      </p:sp>
      <p:sp>
        <p:nvSpPr>
          <p:cNvPr id="6" name="Content Placeholder 2">
            <a:extLst>
              <a:ext uri="{FF2B5EF4-FFF2-40B4-BE49-F238E27FC236}">
                <a16:creationId xmlns:a16="http://schemas.microsoft.com/office/drawing/2014/main" id="{F94B4B21-C8FE-4037-AEF5-69F217E84107}"/>
              </a:ext>
            </a:extLst>
          </p:cNvPr>
          <p:cNvSpPr txBox="1">
            <a:spLocks/>
          </p:cNvSpPr>
          <p:nvPr/>
        </p:nvSpPr>
        <p:spPr>
          <a:xfrm>
            <a:off x="487681" y="818322"/>
            <a:ext cx="9980021" cy="71824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400" b="1" dirty="0">
                <a:solidFill>
                  <a:srgbClr val="005AAB"/>
                </a:solidFill>
                <a:latin typeface="Agenda" panose="02000603040000020004" pitchFamily="50" charset="0"/>
              </a:rPr>
              <a:t>P</a:t>
            </a:r>
            <a:r>
              <a:rPr lang="en-AU" sz="3400" b="1" dirty="0">
                <a:solidFill>
                  <a:srgbClr val="005AAB"/>
                </a:solidFill>
                <a:latin typeface="Agenda" panose="02000603040000020004" pitchFamily="50" charset="0"/>
              </a:rPr>
              <a:t>LAYING AREAS</a:t>
            </a:r>
            <a:endParaRPr lang="en-US" sz="3400" b="1" dirty="0">
              <a:solidFill>
                <a:srgbClr val="005AAB"/>
              </a:solidFill>
              <a:latin typeface="Agenda" panose="02000603040000020004" pitchFamily="50" charset="0"/>
            </a:endParaRPr>
          </a:p>
        </p:txBody>
      </p:sp>
      <p:pic>
        <p:nvPicPr>
          <p:cNvPr id="10" name="Picture 9">
            <a:extLst>
              <a:ext uri="{FF2B5EF4-FFF2-40B4-BE49-F238E27FC236}">
                <a16:creationId xmlns:a16="http://schemas.microsoft.com/office/drawing/2014/main" id="{FD0E81B2-B130-4E9C-914E-679AC20DB4DF}"/>
              </a:ext>
            </a:extLst>
          </p:cNvPr>
          <p:cNvPicPr>
            <a:picLocks noChangeAspect="1"/>
          </p:cNvPicPr>
          <p:nvPr/>
        </p:nvPicPr>
        <p:blipFill rotWithShape="1">
          <a:blip r:embed="rId2">
            <a:extLst>
              <a:ext uri="{28A0092B-C50C-407E-A947-70E740481C1C}">
                <a14:useLocalDpi xmlns:a14="http://schemas.microsoft.com/office/drawing/2010/main" val="0"/>
              </a:ext>
            </a:extLst>
          </a:blip>
          <a:srcRect t="38841" b="10146"/>
          <a:stretch/>
        </p:blipFill>
        <p:spPr>
          <a:xfrm>
            <a:off x="437604" y="221530"/>
            <a:ext cx="11316792" cy="356017"/>
          </a:xfrm>
          <a:prstGeom prst="rect">
            <a:avLst/>
          </a:prstGeom>
        </p:spPr>
      </p:pic>
      <p:pic>
        <p:nvPicPr>
          <p:cNvPr id="14" name="Picture 13">
            <a:extLst>
              <a:ext uri="{FF2B5EF4-FFF2-40B4-BE49-F238E27FC236}">
                <a16:creationId xmlns:a16="http://schemas.microsoft.com/office/drawing/2014/main" id="{700D3BB4-CBB1-4A59-9DE2-00A47042FB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58594" y="17743"/>
            <a:ext cx="310742" cy="511430"/>
          </a:xfrm>
          <a:prstGeom prst="rect">
            <a:avLst/>
          </a:prstGeom>
        </p:spPr>
      </p:pic>
      <p:sp>
        <p:nvSpPr>
          <p:cNvPr id="15" name="Oval 14">
            <a:extLst>
              <a:ext uri="{FF2B5EF4-FFF2-40B4-BE49-F238E27FC236}">
                <a16:creationId xmlns:a16="http://schemas.microsoft.com/office/drawing/2014/main" id="{28AFFCEF-D059-4C9E-99CE-82BAEBCBEEAD}"/>
              </a:ext>
            </a:extLst>
          </p:cNvPr>
          <p:cNvSpPr/>
          <p:nvPr/>
        </p:nvSpPr>
        <p:spPr>
          <a:xfrm>
            <a:off x="11520885" y="467089"/>
            <a:ext cx="260043" cy="71511"/>
          </a:xfrm>
          <a:prstGeom prst="ellipse">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060186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2" presetClass="entr" presetSubtype="1"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100" fill="hold"/>
                                        <p:tgtEl>
                                          <p:spTgt spid="14"/>
                                        </p:tgtEl>
                                        <p:attrNameLst>
                                          <p:attrName>ppt_x</p:attrName>
                                        </p:attrNameLst>
                                      </p:cBhvr>
                                      <p:tavLst>
                                        <p:tav tm="0">
                                          <p:val>
                                            <p:strVal val="#ppt_x"/>
                                          </p:val>
                                        </p:tav>
                                        <p:tav tm="100000">
                                          <p:val>
                                            <p:strVal val="#ppt_x"/>
                                          </p:val>
                                        </p:tav>
                                      </p:tavLst>
                                    </p:anim>
                                    <p:anim calcmode="lin" valueType="num">
                                      <p:cBhvr additive="base">
                                        <p:cTn id="12" dur="100" fill="hold"/>
                                        <p:tgtEl>
                                          <p:spTgt spid="14"/>
                                        </p:tgtEl>
                                        <p:attrNameLst>
                                          <p:attrName>ppt_y</p:attrName>
                                        </p:attrNameLst>
                                      </p:cBhvr>
                                      <p:tavLst>
                                        <p:tav tm="0">
                                          <p:val>
                                            <p:strVal val="0-#ppt_h/2"/>
                                          </p:val>
                                        </p:tav>
                                        <p:tav tm="100000">
                                          <p:val>
                                            <p:strVal val="#ppt_y"/>
                                          </p:val>
                                        </p:tav>
                                      </p:tavLst>
                                    </p:anim>
                                  </p:childTnLst>
                                </p:cTn>
                              </p:par>
                              <p:par>
                                <p:cTn id="13" presetID="10"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1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500"/>
                                        <p:tgtEl>
                                          <p:spTgt spid="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fade">
                                      <p:cBhvr>
                                        <p:cTn id="25" dur="500"/>
                                        <p:tgtEl>
                                          <p:spTgt spid="5">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Effect transition="in" filter="fade">
                                      <p:cBhvr>
                                        <p:cTn id="30" dur="500"/>
                                        <p:tgtEl>
                                          <p:spTgt spid="5">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500"/>
                                        <p:tgtEl>
                                          <p:spTgt spid="5">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5">
                                            <p:txEl>
                                              <p:pRg st="4" end="4"/>
                                            </p:txEl>
                                          </p:spTgt>
                                        </p:tgtEl>
                                        <p:attrNameLst>
                                          <p:attrName>style.visibility</p:attrName>
                                        </p:attrNameLst>
                                      </p:cBhvr>
                                      <p:to>
                                        <p:strVal val="visible"/>
                                      </p:to>
                                    </p:set>
                                    <p:animEffect transition="in" filter="fade">
                                      <p:cBhvr>
                                        <p:cTn id="40" dur="500"/>
                                        <p:tgtEl>
                                          <p:spTgt spid="5">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5">
                                            <p:txEl>
                                              <p:pRg st="5" end="5"/>
                                            </p:txEl>
                                          </p:spTgt>
                                        </p:tgtEl>
                                        <p:attrNameLst>
                                          <p:attrName>style.visibility</p:attrName>
                                        </p:attrNameLst>
                                      </p:cBhvr>
                                      <p:to>
                                        <p:strVal val="visible"/>
                                      </p:to>
                                    </p:set>
                                    <p:animEffect transition="in" filter="fade">
                                      <p:cBhvr>
                                        <p:cTn id="45"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47F89DE4-D67D-44D5-BFA0-D66F52D49523}"/>
              </a:ext>
            </a:extLst>
          </p:cNvPr>
          <p:cNvSpPr txBox="1">
            <a:spLocks/>
          </p:cNvSpPr>
          <p:nvPr/>
        </p:nvSpPr>
        <p:spPr>
          <a:xfrm>
            <a:off x="437604" y="1536566"/>
            <a:ext cx="11298767" cy="5099904"/>
          </a:xfrm>
          <a:prstGeom prst="rect">
            <a:avLst/>
          </a:prstGeom>
          <a:solidFill>
            <a:srgbClr val="F6F6F6"/>
          </a:solidFill>
        </p:spPr>
        <p:txBody>
          <a:bodyPr wrap="square" lIns="252000" tIns="252000" rIns="252000" bIns="9000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2913" indent="-442913"/>
            <a:r>
              <a:rPr lang="en-AU" dirty="0">
                <a:solidFill>
                  <a:srgbClr val="4D4D4D"/>
                </a:solidFill>
              </a:rPr>
              <a:t>Bowls Victoria is meeting with every Region during March 2020.</a:t>
            </a:r>
          </a:p>
          <a:p>
            <a:pPr marL="442913" indent="-442913"/>
            <a:r>
              <a:rPr lang="en-AU" dirty="0">
                <a:solidFill>
                  <a:srgbClr val="4D4D4D"/>
                </a:solidFill>
              </a:rPr>
              <a:t>An achievable time-line has been set – completed by June 30th 2021. </a:t>
            </a:r>
          </a:p>
          <a:p>
            <a:pPr marL="442913" indent="-442913"/>
            <a:r>
              <a:rPr lang="en-AU" dirty="0">
                <a:solidFill>
                  <a:srgbClr val="4D4D4D"/>
                </a:solidFill>
              </a:rPr>
              <a:t>Some of the Clubs being moved have already asked for change.</a:t>
            </a:r>
          </a:p>
          <a:p>
            <a:pPr marL="442913" indent="-442913"/>
            <a:r>
              <a:rPr lang="en-AU" dirty="0">
                <a:solidFill>
                  <a:srgbClr val="4D4D4D"/>
                </a:solidFill>
              </a:rPr>
              <a:t>A package of documents will be provided at the BVRR meeting on </a:t>
            </a:r>
            <a:br>
              <a:rPr lang="en-AU" dirty="0">
                <a:solidFill>
                  <a:srgbClr val="4D4D4D"/>
                </a:solidFill>
              </a:rPr>
            </a:br>
            <a:r>
              <a:rPr lang="en-AU" dirty="0">
                <a:solidFill>
                  <a:srgbClr val="4D4D4D"/>
                </a:solidFill>
              </a:rPr>
              <a:t>April 17th.</a:t>
            </a:r>
          </a:p>
          <a:p>
            <a:pPr marL="442913" indent="-442913"/>
            <a:r>
              <a:rPr lang="en-AU" dirty="0">
                <a:solidFill>
                  <a:srgbClr val="4D4D4D"/>
                </a:solidFill>
              </a:rPr>
              <a:t>If required, Bowls Victoria will cover the cost of re-submitting the new constitution to Consumer Affairs Victoria for each Region.</a:t>
            </a:r>
          </a:p>
          <a:p>
            <a:pPr marL="442913" indent="-442913"/>
            <a:r>
              <a:rPr lang="en-AU" dirty="0">
                <a:solidFill>
                  <a:srgbClr val="4D4D4D"/>
                </a:solidFill>
              </a:rPr>
              <a:t>The changes are largely administrative. Administrators will be aware, but many bowlers won’t notice any change.</a:t>
            </a:r>
          </a:p>
        </p:txBody>
      </p:sp>
      <p:sp>
        <p:nvSpPr>
          <p:cNvPr id="6" name="Content Placeholder 2">
            <a:extLst>
              <a:ext uri="{FF2B5EF4-FFF2-40B4-BE49-F238E27FC236}">
                <a16:creationId xmlns:a16="http://schemas.microsoft.com/office/drawing/2014/main" id="{F94B4B21-C8FE-4037-AEF5-69F217E84107}"/>
              </a:ext>
            </a:extLst>
          </p:cNvPr>
          <p:cNvSpPr txBox="1">
            <a:spLocks/>
          </p:cNvSpPr>
          <p:nvPr/>
        </p:nvSpPr>
        <p:spPr>
          <a:xfrm>
            <a:off x="487681" y="818322"/>
            <a:ext cx="9980021" cy="71824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400" b="1" dirty="0">
                <a:solidFill>
                  <a:srgbClr val="005AAB"/>
                </a:solidFill>
                <a:latin typeface="Agenda" panose="02000603040000020004" pitchFamily="50" charset="0"/>
              </a:rPr>
              <a:t>H</a:t>
            </a:r>
            <a:r>
              <a:rPr lang="en-AU" sz="3400" b="1" dirty="0">
                <a:solidFill>
                  <a:srgbClr val="005AAB"/>
                </a:solidFill>
                <a:latin typeface="Agenda" panose="02000603040000020004" pitchFamily="50" charset="0"/>
              </a:rPr>
              <a:t>OW WILL THIS HAPPEN?</a:t>
            </a:r>
            <a:endParaRPr lang="en-US" sz="3400" b="1" dirty="0">
              <a:solidFill>
                <a:srgbClr val="005AAB"/>
              </a:solidFill>
              <a:latin typeface="Agenda" panose="02000603040000020004" pitchFamily="50" charset="0"/>
            </a:endParaRPr>
          </a:p>
        </p:txBody>
      </p:sp>
      <p:pic>
        <p:nvPicPr>
          <p:cNvPr id="10" name="Picture 9">
            <a:extLst>
              <a:ext uri="{FF2B5EF4-FFF2-40B4-BE49-F238E27FC236}">
                <a16:creationId xmlns:a16="http://schemas.microsoft.com/office/drawing/2014/main" id="{FD0E81B2-B130-4E9C-914E-679AC20DB4DF}"/>
              </a:ext>
            </a:extLst>
          </p:cNvPr>
          <p:cNvPicPr>
            <a:picLocks noChangeAspect="1"/>
          </p:cNvPicPr>
          <p:nvPr/>
        </p:nvPicPr>
        <p:blipFill rotWithShape="1">
          <a:blip r:embed="rId2">
            <a:extLst>
              <a:ext uri="{28A0092B-C50C-407E-A947-70E740481C1C}">
                <a14:useLocalDpi xmlns:a14="http://schemas.microsoft.com/office/drawing/2010/main" val="0"/>
              </a:ext>
            </a:extLst>
          </a:blip>
          <a:srcRect t="38841" b="10146"/>
          <a:stretch/>
        </p:blipFill>
        <p:spPr>
          <a:xfrm>
            <a:off x="437604" y="221530"/>
            <a:ext cx="11316792" cy="356017"/>
          </a:xfrm>
          <a:prstGeom prst="rect">
            <a:avLst/>
          </a:prstGeom>
        </p:spPr>
      </p:pic>
      <p:pic>
        <p:nvPicPr>
          <p:cNvPr id="14" name="Picture 13">
            <a:extLst>
              <a:ext uri="{FF2B5EF4-FFF2-40B4-BE49-F238E27FC236}">
                <a16:creationId xmlns:a16="http://schemas.microsoft.com/office/drawing/2014/main" id="{700D3BB4-CBB1-4A59-9DE2-00A47042FB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58594" y="17743"/>
            <a:ext cx="310742" cy="511430"/>
          </a:xfrm>
          <a:prstGeom prst="rect">
            <a:avLst/>
          </a:prstGeom>
        </p:spPr>
      </p:pic>
      <p:sp>
        <p:nvSpPr>
          <p:cNvPr id="15" name="Oval 14">
            <a:extLst>
              <a:ext uri="{FF2B5EF4-FFF2-40B4-BE49-F238E27FC236}">
                <a16:creationId xmlns:a16="http://schemas.microsoft.com/office/drawing/2014/main" id="{28AFFCEF-D059-4C9E-99CE-82BAEBCBEEAD}"/>
              </a:ext>
            </a:extLst>
          </p:cNvPr>
          <p:cNvSpPr/>
          <p:nvPr/>
        </p:nvSpPr>
        <p:spPr>
          <a:xfrm>
            <a:off x="11520885" y="467089"/>
            <a:ext cx="260043" cy="71511"/>
          </a:xfrm>
          <a:prstGeom prst="ellipse">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948862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2" presetClass="entr" presetSubtype="1"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100" fill="hold"/>
                                        <p:tgtEl>
                                          <p:spTgt spid="14"/>
                                        </p:tgtEl>
                                        <p:attrNameLst>
                                          <p:attrName>ppt_x</p:attrName>
                                        </p:attrNameLst>
                                      </p:cBhvr>
                                      <p:tavLst>
                                        <p:tav tm="0">
                                          <p:val>
                                            <p:strVal val="#ppt_x"/>
                                          </p:val>
                                        </p:tav>
                                        <p:tav tm="100000">
                                          <p:val>
                                            <p:strVal val="#ppt_x"/>
                                          </p:val>
                                        </p:tav>
                                      </p:tavLst>
                                    </p:anim>
                                    <p:anim calcmode="lin" valueType="num">
                                      <p:cBhvr additive="base">
                                        <p:cTn id="12" dur="100" fill="hold"/>
                                        <p:tgtEl>
                                          <p:spTgt spid="14"/>
                                        </p:tgtEl>
                                        <p:attrNameLst>
                                          <p:attrName>ppt_y</p:attrName>
                                        </p:attrNameLst>
                                      </p:cBhvr>
                                      <p:tavLst>
                                        <p:tav tm="0">
                                          <p:val>
                                            <p:strVal val="0-#ppt_h/2"/>
                                          </p:val>
                                        </p:tav>
                                        <p:tav tm="100000">
                                          <p:val>
                                            <p:strVal val="#ppt_y"/>
                                          </p:val>
                                        </p:tav>
                                      </p:tavLst>
                                    </p:anim>
                                  </p:childTnLst>
                                </p:cTn>
                              </p:par>
                              <p:par>
                                <p:cTn id="13" presetID="10"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1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500"/>
                                        <p:tgtEl>
                                          <p:spTgt spid="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fade">
                                      <p:cBhvr>
                                        <p:cTn id="25" dur="500"/>
                                        <p:tgtEl>
                                          <p:spTgt spid="5">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Effect transition="in" filter="fade">
                                      <p:cBhvr>
                                        <p:cTn id="30" dur="500"/>
                                        <p:tgtEl>
                                          <p:spTgt spid="5">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500"/>
                                        <p:tgtEl>
                                          <p:spTgt spid="5">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5">
                                            <p:txEl>
                                              <p:pRg st="4" end="4"/>
                                            </p:txEl>
                                          </p:spTgt>
                                        </p:tgtEl>
                                        <p:attrNameLst>
                                          <p:attrName>style.visibility</p:attrName>
                                        </p:attrNameLst>
                                      </p:cBhvr>
                                      <p:to>
                                        <p:strVal val="visible"/>
                                      </p:to>
                                    </p:set>
                                    <p:animEffect transition="in" filter="fade">
                                      <p:cBhvr>
                                        <p:cTn id="40" dur="500"/>
                                        <p:tgtEl>
                                          <p:spTgt spid="5">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5">
                                            <p:txEl>
                                              <p:pRg st="5" end="5"/>
                                            </p:txEl>
                                          </p:spTgt>
                                        </p:tgtEl>
                                        <p:attrNameLst>
                                          <p:attrName>style.visibility</p:attrName>
                                        </p:attrNameLst>
                                      </p:cBhvr>
                                      <p:to>
                                        <p:strVal val="visible"/>
                                      </p:to>
                                    </p:set>
                                    <p:animEffect transition="in" filter="fade">
                                      <p:cBhvr>
                                        <p:cTn id="45"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6008</TotalTime>
  <Words>930</Words>
  <Application>Microsoft Office PowerPoint</Application>
  <PresentationFormat>Widescreen</PresentationFormat>
  <Paragraphs>83</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Agenda</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 Rourke</dc:creator>
  <cp:lastModifiedBy>Tony Sherwill</cp:lastModifiedBy>
  <cp:revision>27</cp:revision>
  <cp:lastPrinted>2020-03-11T01:48:46Z</cp:lastPrinted>
  <dcterms:created xsi:type="dcterms:W3CDTF">2020-02-28T05:52:39Z</dcterms:created>
  <dcterms:modified xsi:type="dcterms:W3CDTF">2020-03-14T07:42:19Z</dcterms:modified>
</cp:coreProperties>
</file>